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5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314" r:id="rId6"/>
    <p:sldId id="318" r:id="rId7"/>
    <p:sldId id="320" r:id="rId8"/>
    <p:sldId id="265" r:id="rId9"/>
    <p:sldId id="263" r:id="rId10"/>
    <p:sldId id="267" r:id="rId11"/>
    <p:sldId id="268" r:id="rId12"/>
    <p:sldId id="269" r:id="rId13"/>
    <p:sldId id="327" r:id="rId14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16"/>
    </p:embeddedFont>
    <p:embeddedFont>
      <p:font typeface="Barlow" panose="00000500000000000000" pitchFamily="2" charset="0"/>
      <p:regular r:id="rId17"/>
      <p:bold r:id="rId18"/>
      <p:italic r:id="rId19"/>
      <p:boldItalic r:id="rId20"/>
    </p:embeddedFont>
    <p:embeddedFont>
      <p:font typeface="Barlow Condensed" panose="00000506000000000000" pitchFamily="2" charset="0"/>
      <p:regular r:id="rId21"/>
      <p:bold r:id="rId22"/>
      <p:italic r:id="rId23"/>
      <p:boldItalic r:id="rId24"/>
    </p:embeddedFont>
    <p:embeddedFont>
      <p:font typeface="Manjari" panose="020B0604020202020204" charset="0"/>
      <p:regular r:id="rId25"/>
      <p:bold r:id="rId26"/>
    </p:embeddedFont>
    <p:embeddedFont>
      <p:font typeface="Rozha One" panose="020B060402020202020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130373-51C7-4B4E-971E-21C71030A28C}">
  <a:tblStyle styleId="{02130373-51C7-4B4E-971E-21C71030A2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a33b2d619d_0_13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a33b2d619d_0_13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a33b2d619d_0_13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a33b2d619d_0_13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a33b2d619d_0_13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a33b2d619d_0_13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a33b2d619d_0_135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a33b2d619d_0_135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4">
          <a:extLst>
            <a:ext uri="{FF2B5EF4-FFF2-40B4-BE49-F238E27FC236}">
              <a16:creationId xmlns:a16="http://schemas.microsoft.com/office/drawing/2014/main" id="{4FC94CD7-3C82-0A33-0B0A-14002330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ga33b2d619d_0_13546:notes">
            <a:extLst>
              <a:ext uri="{FF2B5EF4-FFF2-40B4-BE49-F238E27FC236}">
                <a16:creationId xmlns:a16="http://schemas.microsoft.com/office/drawing/2014/main" id="{2DF7010E-0563-B261-6EA5-9F2CDA2029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Google Shape;966;ga33b2d619d_0_13546:notes">
            <a:extLst>
              <a:ext uri="{FF2B5EF4-FFF2-40B4-BE49-F238E27FC236}">
                <a16:creationId xmlns:a16="http://schemas.microsoft.com/office/drawing/2014/main" id="{17222DE7-A5C0-3CA3-DDD0-B1DBABE6D4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9754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a33b2d619d_0_13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a33b2d619d_0_13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a33b2d619d_0_13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a33b2d619d_0_13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a33b2d619d_0_13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a33b2d619d_0_13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>
          <a:extLst>
            <a:ext uri="{FF2B5EF4-FFF2-40B4-BE49-F238E27FC236}">
              <a16:creationId xmlns:a16="http://schemas.microsoft.com/office/drawing/2014/main" id="{99539D8A-540F-01BC-F6AE-A3DC0E2304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a33b2d619d_0_13402:notes">
            <a:extLst>
              <a:ext uri="{FF2B5EF4-FFF2-40B4-BE49-F238E27FC236}">
                <a16:creationId xmlns:a16="http://schemas.microsoft.com/office/drawing/2014/main" id="{4C455247-173A-2351-BF25-3307996FDA2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a33b2d619d_0_13402:notes">
            <a:extLst>
              <a:ext uri="{FF2B5EF4-FFF2-40B4-BE49-F238E27FC236}">
                <a16:creationId xmlns:a16="http://schemas.microsoft.com/office/drawing/2014/main" id="{DC0B7E26-92E2-9EA7-AE17-F6F1827113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620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>
          <a:extLst>
            <a:ext uri="{FF2B5EF4-FFF2-40B4-BE49-F238E27FC236}">
              <a16:creationId xmlns:a16="http://schemas.microsoft.com/office/drawing/2014/main" id="{ACE00373-E592-2F1C-49A2-0F2D5F5516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a33b2d619d_0_13454:notes">
            <a:extLst>
              <a:ext uri="{FF2B5EF4-FFF2-40B4-BE49-F238E27FC236}">
                <a16:creationId xmlns:a16="http://schemas.microsoft.com/office/drawing/2014/main" id="{2E438719-9E3D-562B-2821-451618C608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a33b2d619d_0_13454:notes">
            <a:extLst>
              <a:ext uri="{FF2B5EF4-FFF2-40B4-BE49-F238E27FC236}">
                <a16:creationId xmlns:a16="http://schemas.microsoft.com/office/drawing/2014/main" id="{45701BCA-222B-DA53-EED0-7E9A4FB8C8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6199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>
          <a:extLst>
            <a:ext uri="{FF2B5EF4-FFF2-40B4-BE49-F238E27FC236}">
              <a16:creationId xmlns:a16="http://schemas.microsoft.com/office/drawing/2014/main" id="{D83084F7-DCC7-C3EA-6783-943A45C93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a33b2d619d_0_13454:notes">
            <a:extLst>
              <a:ext uri="{FF2B5EF4-FFF2-40B4-BE49-F238E27FC236}">
                <a16:creationId xmlns:a16="http://schemas.microsoft.com/office/drawing/2014/main" id="{5A8C2184-0956-50D1-C391-B545752843E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a33b2d619d_0_13454:notes">
            <a:extLst>
              <a:ext uri="{FF2B5EF4-FFF2-40B4-BE49-F238E27FC236}">
                <a16:creationId xmlns:a16="http://schemas.microsoft.com/office/drawing/2014/main" id="{F0C0870B-5E1A-F0DE-E69B-DE7A67B105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6744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a33b2d619d_0_13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a33b2d619d_0_13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a33b2d619d_0_13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a33b2d619d_0_13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/>
          <p:nvPr/>
        </p:nvSpPr>
        <p:spPr>
          <a:xfrm>
            <a:off x="-48100" y="-5308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40" name="Google Shape;340;p40"/>
          <p:cNvSpPr/>
          <p:nvPr/>
        </p:nvSpPr>
        <p:spPr>
          <a:xfrm>
            <a:off x="-48100" y="240490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41" name="Google Shape;341;p40"/>
          <p:cNvSpPr/>
          <p:nvPr/>
        </p:nvSpPr>
        <p:spPr>
          <a:xfrm>
            <a:off x="3200731" y="-701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42" name="Google Shape;342;p40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40"/>
          <p:cNvSpPr txBox="1">
            <a:spLocks noGrp="1"/>
          </p:cNvSpPr>
          <p:nvPr>
            <p:ph type="ctrTitle"/>
          </p:nvPr>
        </p:nvSpPr>
        <p:spPr>
          <a:xfrm>
            <a:off x="2218775" y="1972000"/>
            <a:ext cx="4706400" cy="10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4" name="Google Shape;344;p40"/>
          <p:cNvSpPr txBox="1">
            <a:spLocks noGrp="1"/>
          </p:cNvSpPr>
          <p:nvPr>
            <p:ph type="subTitle" idx="1"/>
          </p:nvPr>
        </p:nvSpPr>
        <p:spPr>
          <a:xfrm>
            <a:off x="2515500" y="3128650"/>
            <a:ext cx="41130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45" name="Google Shape;345;p40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6" name="Google Shape;346;p40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6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7"/>
          <p:cNvSpPr/>
          <p:nvPr/>
        </p:nvSpPr>
        <p:spPr>
          <a:xfrm rot="10800000" flipH="1">
            <a:off x="-74900" y="1635441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21" name="Google Shape;521;p57"/>
          <p:cNvSpPr/>
          <p:nvPr/>
        </p:nvSpPr>
        <p:spPr>
          <a:xfrm rot="10800000" flipH="1">
            <a:off x="-74909" y="-74900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522" name="Google Shape;522;p57"/>
          <p:cNvSpPr/>
          <p:nvPr/>
        </p:nvSpPr>
        <p:spPr>
          <a:xfrm rot="10800000" flipH="1">
            <a:off x="1672891" y="1385757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23" name="Google Shape;523;p57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57"/>
          <p:cNvSpPr txBox="1">
            <a:spLocks noGrp="1"/>
          </p:cNvSpPr>
          <p:nvPr>
            <p:ph type="title"/>
          </p:nvPr>
        </p:nvSpPr>
        <p:spPr>
          <a:xfrm>
            <a:off x="1695750" y="1784933"/>
            <a:ext cx="57525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5" name="Google Shape;525;p57"/>
          <p:cNvSpPr txBox="1">
            <a:spLocks noGrp="1"/>
          </p:cNvSpPr>
          <p:nvPr>
            <p:ph type="subTitle" idx="1"/>
          </p:nvPr>
        </p:nvSpPr>
        <p:spPr>
          <a:xfrm>
            <a:off x="2607250" y="2837758"/>
            <a:ext cx="3699300" cy="2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26" name="Google Shape;526;p57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7" name="Google Shape;527;p57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8"/>
          <p:cNvSpPr/>
          <p:nvPr/>
        </p:nvSpPr>
        <p:spPr>
          <a:xfrm>
            <a:off x="-112366" y="-74900"/>
            <a:ext cx="4455825" cy="3945000"/>
          </a:xfrm>
          <a:custGeom>
            <a:avLst/>
            <a:gdLst/>
            <a:ahLst/>
            <a:cxnLst/>
            <a:rect l="l" t="t" r="r" b="b"/>
            <a:pathLst>
              <a:path w="178233" h="157800" extrusionOk="0">
                <a:moveTo>
                  <a:pt x="128338" y="0"/>
                </a:moveTo>
                <a:lnTo>
                  <a:pt x="0" y="0"/>
                </a:lnTo>
                <a:lnTo>
                  <a:pt x="0" y="157800"/>
                </a:lnTo>
                <a:lnTo>
                  <a:pt x="178233" y="110043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30" name="Google Shape;530;p58"/>
          <p:cNvSpPr/>
          <p:nvPr/>
        </p:nvSpPr>
        <p:spPr>
          <a:xfrm>
            <a:off x="3096091" y="-74900"/>
            <a:ext cx="6204650" cy="4232150"/>
          </a:xfrm>
          <a:custGeom>
            <a:avLst/>
            <a:gdLst/>
            <a:ahLst/>
            <a:cxnLst/>
            <a:rect l="l" t="t" r="r" b="b"/>
            <a:pathLst>
              <a:path w="248186" h="169286" extrusionOk="0">
                <a:moveTo>
                  <a:pt x="0" y="0"/>
                </a:moveTo>
                <a:lnTo>
                  <a:pt x="248186" y="0"/>
                </a:lnTo>
                <a:lnTo>
                  <a:pt x="247687" y="169286"/>
                </a:lnTo>
                <a:lnTo>
                  <a:pt x="48938" y="11135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31" name="Google Shape;531;p58"/>
          <p:cNvSpPr/>
          <p:nvPr/>
        </p:nvSpPr>
        <p:spPr>
          <a:xfrm>
            <a:off x="-124825" y="2696600"/>
            <a:ext cx="6564300" cy="2559275"/>
          </a:xfrm>
          <a:custGeom>
            <a:avLst/>
            <a:gdLst/>
            <a:ahLst/>
            <a:cxnLst/>
            <a:rect l="l" t="t" r="r" b="b"/>
            <a:pathLst>
              <a:path w="262572" h="102371" extrusionOk="0">
                <a:moveTo>
                  <a:pt x="0" y="46941"/>
                </a:moveTo>
                <a:lnTo>
                  <a:pt x="0" y="102371"/>
                </a:lnTo>
                <a:lnTo>
                  <a:pt x="262572" y="102362"/>
                </a:lnTo>
                <a:lnTo>
                  <a:pt x="242678" y="19120"/>
                </a:lnTo>
                <a:lnTo>
                  <a:pt x="177276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532" name="Google Shape;532;p58"/>
          <p:cNvSpPr/>
          <p:nvPr/>
        </p:nvSpPr>
        <p:spPr>
          <a:xfrm>
            <a:off x="5930009" y="3160026"/>
            <a:ext cx="3395700" cy="2134800"/>
          </a:xfrm>
          <a:custGeom>
            <a:avLst/>
            <a:gdLst/>
            <a:ahLst/>
            <a:cxnLst/>
            <a:rect l="l" t="t" r="r" b="b"/>
            <a:pathLst>
              <a:path w="135828" h="85392" extrusionOk="0">
                <a:moveTo>
                  <a:pt x="0" y="0"/>
                </a:moveTo>
                <a:lnTo>
                  <a:pt x="135828" y="40449"/>
                </a:lnTo>
                <a:lnTo>
                  <a:pt x="135828" y="85392"/>
                </a:lnTo>
                <a:lnTo>
                  <a:pt x="20973" y="85392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533" name="Google Shape;533;p58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8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cxnSp>
        <p:nvCxnSpPr>
          <p:cNvPr id="535" name="Google Shape;535;p58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536;p58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63"/>
          <p:cNvSpPr/>
          <p:nvPr/>
        </p:nvSpPr>
        <p:spPr>
          <a:xfrm>
            <a:off x="-55980" y="-27995"/>
            <a:ext cx="5691450" cy="5224950"/>
          </a:xfrm>
          <a:custGeom>
            <a:avLst/>
            <a:gdLst/>
            <a:ahLst/>
            <a:cxnLst/>
            <a:rect l="l" t="t" r="r" b="b"/>
            <a:pathLst>
              <a:path w="227658" h="208998" extrusionOk="0">
                <a:moveTo>
                  <a:pt x="197428" y="208998"/>
                </a:moveTo>
                <a:lnTo>
                  <a:pt x="0" y="208998"/>
                </a:lnTo>
                <a:lnTo>
                  <a:pt x="0" y="0"/>
                </a:lnTo>
                <a:lnTo>
                  <a:pt x="46651" y="0"/>
                </a:lnTo>
                <a:lnTo>
                  <a:pt x="69417" y="22393"/>
                </a:lnTo>
                <a:lnTo>
                  <a:pt x="226165" y="180261"/>
                </a:lnTo>
                <a:lnTo>
                  <a:pt x="227658" y="18772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86" name="Google Shape;586;p63"/>
          <p:cNvSpPr/>
          <p:nvPr/>
        </p:nvSpPr>
        <p:spPr>
          <a:xfrm flipH="1">
            <a:off x="4881322" y="-87400"/>
            <a:ext cx="4332025" cy="5280825"/>
          </a:xfrm>
          <a:custGeom>
            <a:avLst/>
            <a:gdLst/>
            <a:ahLst/>
            <a:cxnLst/>
            <a:rect l="l" t="t" r="r" b="b"/>
            <a:pathLst>
              <a:path w="173281" h="211233" extrusionOk="0">
                <a:moveTo>
                  <a:pt x="146814" y="0"/>
                </a:moveTo>
                <a:lnTo>
                  <a:pt x="0" y="0"/>
                </a:lnTo>
                <a:lnTo>
                  <a:pt x="0" y="211233"/>
                </a:lnTo>
                <a:lnTo>
                  <a:pt x="173281" y="211233"/>
                </a:lnTo>
                <a:lnTo>
                  <a:pt x="43944" y="11585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87" name="Google Shape;587;p63"/>
          <p:cNvSpPr/>
          <p:nvPr/>
        </p:nvSpPr>
        <p:spPr>
          <a:xfrm flipH="1">
            <a:off x="1073641" y="-62416"/>
            <a:ext cx="7041100" cy="4656600"/>
          </a:xfrm>
          <a:custGeom>
            <a:avLst/>
            <a:gdLst/>
            <a:ahLst/>
            <a:cxnLst/>
            <a:rect l="l" t="t" r="r" b="b"/>
            <a:pathLst>
              <a:path w="281644" h="186264" extrusionOk="0">
                <a:moveTo>
                  <a:pt x="101871" y="0"/>
                </a:moveTo>
                <a:lnTo>
                  <a:pt x="281644" y="0"/>
                </a:lnTo>
                <a:lnTo>
                  <a:pt x="96378" y="186264"/>
                </a:lnTo>
                <a:lnTo>
                  <a:pt x="0" y="115853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588" name="Google Shape;588;p63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63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63"/>
          <p:cNvSpPr txBox="1">
            <a:spLocks noGrp="1"/>
          </p:cNvSpPr>
          <p:nvPr>
            <p:ph type="title" idx="2"/>
          </p:nvPr>
        </p:nvSpPr>
        <p:spPr>
          <a:xfrm>
            <a:off x="1848226" y="1509075"/>
            <a:ext cx="2253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91" name="Google Shape;591;p63"/>
          <p:cNvSpPr txBox="1">
            <a:spLocks noGrp="1"/>
          </p:cNvSpPr>
          <p:nvPr>
            <p:ph type="subTitle" idx="1"/>
          </p:nvPr>
        </p:nvSpPr>
        <p:spPr>
          <a:xfrm>
            <a:off x="1608525" y="1799405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2" name="Google Shape;592;p63"/>
          <p:cNvSpPr txBox="1">
            <a:spLocks noGrp="1"/>
          </p:cNvSpPr>
          <p:nvPr>
            <p:ph type="title" idx="3"/>
          </p:nvPr>
        </p:nvSpPr>
        <p:spPr>
          <a:xfrm>
            <a:off x="1848226" y="3096975"/>
            <a:ext cx="2253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93" name="Google Shape;593;p63"/>
          <p:cNvSpPr txBox="1">
            <a:spLocks noGrp="1"/>
          </p:cNvSpPr>
          <p:nvPr>
            <p:ph type="subTitle" idx="4"/>
          </p:nvPr>
        </p:nvSpPr>
        <p:spPr>
          <a:xfrm>
            <a:off x="1608525" y="3483426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4" name="Google Shape;594;p63"/>
          <p:cNvSpPr txBox="1">
            <a:spLocks noGrp="1"/>
          </p:cNvSpPr>
          <p:nvPr>
            <p:ph type="title" idx="5"/>
          </p:nvPr>
        </p:nvSpPr>
        <p:spPr>
          <a:xfrm>
            <a:off x="5272526" y="1509075"/>
            <a:ext cx="2253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95" name="Google Shape;595;p63"/>
          <p:cNvSpPr txBox="1">
            <a:spLocks noGrp="1"/>
          </p:cNvSpPr>
          <p:nvPr>
            <p:ph type="subTitle" idx="6"/>
          </p:nvPr>
        </p:nvSpPr>
        <p:spPr>
          <a:xfrm>
            <a:off x="5032825" y="1799405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96" name="Google Shape;596;p63"/>
          <p:cNvSpPr txBox="1">
            <a:spLocks noGrp="1"/>
          </p:cNvSpPr>
          <p:nvPr>
            <p:ph type="title" idx="7"/>
          </p:nvPr>
        </p:nvSpPr>
        <p:spPr>
          <a:xfrm>
            <a:off x="5272526" y="3097125"/>
            <a:ext cx="2253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2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zha One"/>
              <a:buNone/>
              <a:defRPr sz="360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97" name="Google Shape;597;p63"/>
          <p:cNvSpPr txBox="1">
            <a:spLocks noGrp="1"/>
          </p:cNvSpPr>
          <p:nvPr>
            <p:ph type="subTitle" idx="8"/>
          </p:nvPr>
        </p:nvSpPr>
        <p:spPr>
          <a:xfrm>
            <a:off x="5032825" y="3482981"/>
            <a:ext cx="2732700" cy="20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598" name="Google Shape;598;p63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9" name="Google Shape;599;p63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74"/>
          <p:cNvSpPr/>
          <p:nvPr/>
        </p:nvSpPr>
        <p:spPr>
          <a:xfrm>
            <a:off x="-124850" y="-126358"/>
            <a:ext cx="8626600" cy="3433150"/>
          </a:xfrm>
          <a:custGeom>
            <a:avLst/>
            <a:gdLst/>
            <a:ahLst/>
            <a:cxnLst/>
            <a:rect l="l" t="t" r="r" b="b"/>
            <a:pathLst>
              <a:path w="345064" h="137326" extrusionOk="0">
                <a:moveTo>
                  <a:pt x="0" y="0"/>
                </a:moveTo>
                <a:lnTo>
                  <a:pt x="215728" y="137326"/>
                </a:lnTo>
                <a:lnTo>
                  <a:pt x="345064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699" name="Google Shape;699;p74"/>
          <p:cNvSpPr/>
          <p:nvPr/>
        </p:nvSpPr>
        <p:spPr>
          <a:xfrm>
            <a:off x="5836207" y="-82490"/>
            <a:ext cx="3445650" cy="5180950"/>
          </a:xfrm>
          <a:custGeom>
            <a:avLst/>
            <a:gdLst/>
            <a:ahLst/>
            <a:cxnLst/>
            <a:rect l="l" t="t" r="r" b="b"/>
            <a:pathLst>
              <a:path w="137826" h="207238" extrusionOk="0">
                <a:moveTo>
                  <a:pt x="104368" y="0"/>
                </a:moveTo>
                <a:lnTo>
                  <a:pt x="137826" y="0"/>
                </a:lnTo>
                <a:lnTo>
                  <a:pt x="137826" y="207238"/>
                </a:lnTo>
                <a:lnTo>
                  <a:pt x="0" y="111859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700" name="Google Shape;700;p74"/>
          <p:cNvSpPr/>
          <p:nvPr/>
        </p:nvSpPr>
        <p:spPr>
          <a:xfrm>
            <a:off x="-137325" y="-124850"/>
            <a:ext cx="3770225" cy="3870125"/>
          </a:xfrm>
          <a:custGeom>
            <a:avLst/>
            <a:gdLst/>
            <a:ahLst/>
            <a:cxnLst/>
            <a:rect l="l" t="t" r="r" b="b"/>
            <a:pathLst>
              <a:path w="150809" h="154805" extrusionOk="0">
                <a:moveTo>
                  <a:pt x="1498" y="0"/>
                </a:moveTo>
                <a:lnTo>
                  <a:pt x="150809" y="95879"/>
                </a:lnTo>
                <a:lnTo>
                  <a:pt x="51435" y="154805"/>
                </a:lnTo>
                <a:lnTo>
                  <a:pt x="0" y="154805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701" name="Google Shape;701;p74"/>
          <p:cNvSpPr/>
          <p:nvPr/>
        </p:nvSpPr>
        <p:spPr>
          <a:xfrm>
            <a:off x="-65800" y="2281125"/>
            <a:ext cx="5351875" cy="2917200"/>
          </a:xfrm>
          <a:custGeom>
            <a:avLst/>
            <a:gdLst/>
            <a:ahLst/>
            <a:cxnLst/>
            <a:rect l="l" t="t" r="r" b="b"/>
            <a:pathLst>
              <a:path w="214075" h="116688" extrusionOk="0">
                <a:moveTo>
                  <a:pt x="211881" y="116688"/>
                </a:moveTo>
                <a:lnTo>
                  <a:pt x="0" y="116688"/>
                </a:lnTo>
                <a:lnTo>
                  <a:pt x="0" y="58783"/>
                </a:lnTo>
                <a:lnTo>
                  <a:pt x="48255" y="58783"/>
                </a:lnTo>
                <a:lnTo>
                  <a:pt x="147396" y="0"/>
                </a:lnTo>
                <a:lnTo>
                  <a:pt x="214075" y="4123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75"/>
          <p:cNvSpPr/>
          <p:nvPr/>
        </p:nvSpPr>
        <p:spPr>
          <a:xfrm rot="10800000">
            <a:off x="2684116" y="-137325"/>
            <a:ext cx="6629125" cy="2933800"/>
          </a:xfrm>
          <a:custGeom>
            <a:avLst/>
            <a:gdLst/>
            <a:ahLst/>
            <a:cxnLst/>
            <a:rect l="l" t="t" r="r" b="b"/>
            <a:pathLst>
              <a:path w="265165" h="117352" extrusionOk="0">
                <a:moveTo>
                  <a:pt x="155803" y="0"/>
                </a:moveTo>
                <a:lnTo>
                  <a:pt x="218724" y="40948"/>
                </a:lnTo>
                <a:lnTo>
                  <a:pt x="265165" y="117352"/>
                </a:lnTo>
                <a:lnTo>
                  <a:pt x="0" y="117352"/>
                </a:lnTo>
                <a:lnTo>
                  <a:pt x="0" y="58426"/>
                </a:lnTo>
                <a:lnTo>
                  <a:pt x="57427" y="58426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704" name="Google Shape;704;p75"/>
          <p:cNvSpPr/>
          <p:nvPr/>
        </p:nvSpPr>
        <p:spPr>
          <a:xfrm>
            <a:off x="2883850" y="3632900"/>
            <a:ext cx="6354475" cy="1598000"/>
          </a:xfrm>
          <a:custGeom>
            <a:avLst/>
            <a:gdLst/>
            <a:ahLst/>
            <a:cxnLst/>
            <a:rect l="l" t="t" r="r" b="b"/>
            <a:pathLst>
              <a:path w="254179" h="63920" extrusionOk="0">
                <a:moveTo>
                  <a:pt x="153806" y="0"/>
                </a:moveTo>
                <a:lnTo>
                  <a:pt x="0" y="63920"/>
                </a:lnTo>
                <a:lnTo>
                  <a:pt x="254179" y="6392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705" name="Google Shape;705;p75"/>
          <p:cNvSpPr/>
          <p:nvPr/>
        </p:nvSpPr>
        <p:spPr>
          <a:xfrm>
            <a:off x="-87400" y="-112350"/>
            <a:ext cx="3932550" cy="5318275"/>
          </a:xfrm>
          <a:custGeom>
            <a:avLst/>
            <a:gdLst/>
            <a:ahLst/>
            <a:cxnLst/>
            <a:rect l="l" t="t" r="r" b="b"/>
            <a:pathLst>
              <a:path w="157302" h="212731" extrusionOk="0">
                <a:moveTo>
                  <a:pt x="157302" y="75904"/>
                </a:moveTo>
                <a:lnTo>
                  <a:pt x="120848" y="212731"/>
                </a:lnTo>
                <a:lnTo>
                  <a:pt x="0" y="212731"/>
                </a:lnTo>
                <a:lnTo>
                  <a:pt x="0" y="0"/>
                </a:lnTo>
                <a:lnTo>
                  <a:pt x="111859" y="0"/>
                </a:lnTo>
                <a:close/>
              </a:path>
            </a:pathLst>
          </a:custGeom>
          <a:solidFill>
            <a:srgbClr val="595959">
              <a:alpha val="16960"/>
            </a:srgbClr>
          </a:solidFill>
          <a:ln>
            <a:noFill/>
          </a:ln>
        </p:spPr>
      </p:sp>
      <p:sp>
        <p:nvSpPr>
          <p:cNvPr id="706" name="Google Shape;706;p75"/>
          <p:cNvSpPr/>
          <p:nvPr/>
        </p:nvSpPr>
        <p:spPr>
          <a:xfrm>
            <a:off x="5425014" y="1345736"/>
            <a:ext cx="3751250" cy="3860600"/>
          </a:xfrm>
          <a:custGeom>
            <a:avLst/>
            <a:gdLst/>
            <a:ahLst/>
            <a:cxnLst/>
            <a:rect l="l" t="t" r="r" b="b"/>
            <a:pathLst>
              <a:path w="150050" h="154424" extrusionOk="0">
                <a:moveTo>
                  <a:pt x="97566" y="0"/>
                </a:moveTo>
                <a:lnTo>
                  <a:pt x="0" y="57867"/>
                </a:lnTo>
                <a:lnTo>
                  <a:pt x="150050" y="154424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/>
          <p:nvPr/>
        </p:nvSpPr>
        <p:spPr>
          <a:xfrm rot="10800000">
            <a:off x="4919006" y="2057835"/>
            <a:ext cx="4346950" cy="3402450"/>
          </a:xfrm>
          <a:custGeom>
            <a:avLst/>
            <a:gdLst/>
            <a:ahLst/>
            <a:cxnLst/>
            <a:rect l="l" t="t" r="r" b="b"/>
            <a:pathLst>
              <a:path w="173878" h="136098" extrusionOk="0">
                <a:moveTo>
                  <a:pt x="0" y="0"/>
                </a:moveTo>
                <a:lnTo>
                  <a:pt x="0" y="136098"/>
                </a:lnTo>
                <a:lnTo>
                  <a:pt x="173878" y="98319"/>
                </a:lnTo>
                <a:lnTo>
                  <a:pt x="130636" y="91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49" name="Google Shape;349;p41"/>
          <p:cNvSpPr/>
          <p:nvPr/>
        </p:nvSpPr>
        <p:spPr>
          <a:xfrm rot="10800000">
            <a:off x="2472431" y="-70150"/>
            <a:ext cx="6793525" cy="3072450"/>
          </a:xfrm>
          <a:custGeom>
            <a:avLst/>
            <a:gdLst/>
            <a:ahLst/>
            <a:cxnLst/>
            <a:rect l="l" t="t" r="r" b="b"/>
            <a:pathLst>
              <a:path w="271741" h="122898" extrusionOk="0">
                <a:moveTo>
                  <a:pt x="0" y="37780"/>
                </a:moveTo>
                <a:lnTo>
                  <a:pt x="0" y="122898"/>
                </a:lnTo>
                <a:lnTo>
                  <a:pt x="271741" y="122898"/>
                </a:lnTo>
                <a:lnTo>
                  <a:pt x="174333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50" name="Google Shape;350;p41"/>
          <p:cNvSpPr/>
          <p:nvPr/>
        </p:nvSpPr>
        <p:spPr>
          <a:xfrm rot="10800000">
            <a:off x="-48100" y="2154550"/>
            <a:ext cx="6065225" cy="3322800"/>
          </a:xfrm>
          <a:custGeom>
            <a:avLst/>
            <a:gdLst/>
            <a:ahLst/>
            <a:cxnLst/>
            <a:rect l="l" t="t" r="r" b="b"/>
            <a:pathLst>
              <a:path w="242609" h="132912" extrusionOk="0">
                <a:moveTo>
                  <a:pt x="0" y="455"/>
                </a:moveTo>
                <a:lnTo>
                  <a:pt x="44607" y="100594"/>
                </a:lnTo>
                <a:lnTo>
                  <a:pt x="242609" y="132912"/>
                </a:lnTo>
                <a:lnTo>
                  <a:pt x="242609" y="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51" name="Google Shape;351;p41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41"/>
          <p:cNvSpPr txBox="1">
            <a:spLocks noGrp="1"/>
          </p:cNvSpPr>
          <p:nvPr>
            <p:ph type="title"/>
          </p:nvPr>
        </p:nvSpPr>
        <p:spPr>
          <a:xfrm>
            <a:off x="2860200" y="27461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3" name="Google Shape;353;p41"/>
          <p:cNvSpPr txBox="1">
            <a:spLocks noGrp="1"/>
          </p:cNvSpPr>
          <p:nvPr>
            <p:ph type="title" idx="2" hasCustomPrompt="1"/>
          </p:nvPr>
        </p:nvSpPr>
        <p:spPr>
          <a:xfrm>
            <a:off x="3850375" y="1276877"/>
            <a:ext cx="1443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54" name="Google Shape;354;p41"/>
          <p:cNvSpPr txBox="1">
            <a:spLocks noGrp="1"/>
          </p:cNvSpPr>
          <p:nvPr>
            <p:ph type="subTitle" idx="1"/>
          </p:nvPr>
        </p:nvSpPr>
        <p:spPr>
          <a:xfrm>
            <a:off x="2948550" y="3462208"/>
            <a:ext cx="32469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55" name="Google Shape;355;p41"/>
          <p:cNvSpPr txBox="1">
            <a:spLocks noGrp="1"/>
          </p:cNvSpPr>
          <p:nvPr>
            <p:ph type="subTitle" idx="3"/>
          </p:nvPr>
        </p:nvSpPr>
        <p:spPr>
          <a:xfrm>
            <a:off x="713225" y="539500"/>
            <a:ext cx="9465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56" name="Google Shape;356;p41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41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3"/>
          <p:cNvSpPr/>
          <p:nvPr/>
        </p:nvSpPr>
        <p:spPr>
          <a:xfrm>
            <a:off x="-77225" y="-142700"/>
            <a:ext cx="5097150" cy="4065975"/>
          </a:xfrm>
          <a:custGeom>
            <a:avLst/>
            <a:gdLst/>
            <a:ahLst/>
            <a:cxnLst/>
            <a:rect l="l" t="t" r="r" b="b"/>
            <a:pathLst>
              <a:path w="203886" h="162639" extrusionOk="0">
                <a:moveTo>
                  <a:pt x="0" y="1383"/>
                </a:moveTo>
                <a:lnTo>
                  <a:pt x="0" y="100855"/>
                </a:lnTo>
                <a:lnTo>
                  <a:pt x="203886" y="162639"/>
                </a:lnTo>
                <a:lnTo>
                  <a:pt x="80108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71" name="Google Shape;371;p43"/>
          <p:cNvSpPr/>
          <p:nvPr/>
        </p:nvSpPr>
        <p:spPr>
          <a:xfrm>
            <a:off x="1884466" y="-196909"/>
            <a:ext cx="4243962" cy="4121888"/>
          </a:xfrm>
          <a:custGeom>
            <a:avLst/>
            <a:gdLst/>
            <a:ahLst/>
            <a:cxnLst/>
            <a:rect l="l" t="t" r="r" b="b"/>
            <a:pathLst>
              <a:path w="169099" h="164530" extrusionOk="0">
                <a:moveTo>
                  <a:pt x="0" y="0"/>
                </a:moveTo>
                <a:lnTo>
                  <a:pt x="169099" y="4510"/>
                </a:lnTo>
                <a:lnTo>
                  <a:pt x="123379" y="16453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72" name="Google Shape;372;p43"/>
          <p:cNvSpPr/>
          <p:nvPr/>
        </p:nvSpPr>
        <p:spPr>
          <a:xfrm>
            <a:off x="-61779" y="2378675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73" name="Google Shape;373;p43"/>
          <p:cNvSpPr/>
          <p:nvPr/>
        </p:nvSpPr>
        <p:spPr>
          <a:xfrm>
            <a:off x="3799696" y="2286004"/>
            <a:ext cx="5483325" cy="3135525"/>
          </a:xfrm>
          <a:custGeom>
            <a:avLst/>
            <a:gdLst/>
            <a:ahLst/>
            <a:cxnLst/>
            <a:rect l="l" t="t" r="r" b="b"/>
            <a:pathLst>
              <a:path w="219333" h="125421" extrusionOk="0">
                <a:moveTo>
                  <a:pt x="0" y="51280"/>
                </a:moveTo>
                <a:lnTo>
                  <a:pt x="42631" y="125421"/>
                </a:lnTo>
                <a:lnTo>
                  <a:pt x="219333" y="125421"/>
                </a:lnTo>
                <a:lnTo>
                  <a:pt x="68580" y="0"/>
                </a:lnTo>
                <a:lnTo>
                  <a:pt x="47574" y="65491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74" name="Google Shape;374;p43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43"/>
          <p:cNvSpPr txBox="1">
            <a:spLocks noGrp="1"/>
          </p:cNvSpPr>
          <p:nvPr>
            <p:ph type="subTitle" idx="1"/>
          </p:nvPr>
        </p:nvSpPr>
        <p:spPr>
          <a:xfrm>
            <a:off x="1422550" y="2343550"/>
            <a:ext cx="27345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376" name="Google Shape;376;p43"/>
          <p:cNvSpPr txBox="1">
            <a:spLocks noGrp="1"/>
          </p:cNvSpPr>
          <p:nvPr>
            <p:ph type="subTitle" idx="2"/>
          </p:nvPr>
        </p:nvSpPr>
        <p:spPr>
          <a:xfrm>
            <a:off x="5035899" y="2343550"/>
            <a:ext cx="27345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●"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○"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377" name="Google Shape;377;p43"/>
          <p:cNvSpPr txBox="1">
            <a:spLocks noGrp="1"/>
          </p:cNvSpPr>
          <p:nvPr>
            <p:ph type="title"/>
          </p:nvPr>
        </p:nvSpPr>
        <p:spPr>
          <a:xfrm>
            <a:off x="1416555" y="18766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378" name="Google Shape;378;p43"/>
          <p:cNvSpPr txBox="1">
            <a:spLocks noGrp="1"/>
          </p:cNvSpPr>
          <p:nvPr>
            <p:ph type="title" idx="3"/>
          </p:nvPr>
        </p:nvSpPr>
        <p:spPr>
          <a:xfrm>
            <a:off x="5029902" y="1876659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379" name="Google Shape;379;p43"/>
          <p:cNvSpPr txBox="1">
            <a:spLocks noGrp="1"/>
          </p:cNvSpPr>
          <p:nvPr>
            <p:ph type="title" idx="4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380" name="Google Shape;380;p43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43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/>
          <p:nvPr/>
        </p:nvSpPr>
        <p:spPr>
          <a:xfrm rot="10800000" flipH="1">
            <a:off x="2023421" y="1359233"/>
            <a:ext cx="4124075" cy="4000500"/>
          </a:xfrm>
          <a:custGeom>
            <a:avLst/>
            <a:gdLst/>
            <a:ahLst/>
            <a:cxnLst/>
            <a:rect l="l" t="t" r="r" b="b"/>
            <a:pathLst>
              <a:path w="164963" h="160020" extrusionOk="0">
                <a:moveTo>
                  <a:pt x="0" y="0"/>
                </a:moveTo>
                <a:lnTo>
                  <a:pt x="164963" y="0"/>
                </a:lnTo>
                <a:lnTo>
                  <a:pt x="119243" y="16002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94" name="Google Shape;394;p45"/>
          <p:cNvSpPr/>
          <p:nvPr/>
        </p:nvSpPr>
        <p:spPr>
          <a:xfrm>
            <a:off x="3956575" y="-131581"/>
            <a:ext cx="5277925" cy="1600100"/>
          </a:xfrm>
          <a:custGeom>
            <a:avLst/>
            <a:gdLst/>
            <a:ahLst/>
            <a:cxnLst/>
            <a:rect l="l" t="t" r="r" b="b"/>
            <a:pathLst>
              <a:path w="211117" h="64004" extrusionOk="0">
                <a:moveTo>
                  <a:pt x="211117" y="4067"/>
                </a:moveTo>
                <a:lnTo>
                  <a:pt x="211117" y="0"/>
                </a:lnTo>
                <a:lnTo>
                  <a:pt x="36953" y="0"/>
                </a:lnTo>
                <a:lnTo>
                  <a:pt x="0" y="64004"/>
                </a:lnTo>
                <a:lnTo>
                  <a:pt x="177146" y="33493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395" name="Google Shape;395;p45"/>
          <p:cNvSpPr/>
          <p:nvPr/>
        </p:nvSpPr>
        <p:spPr>
          <a:xfrm>
            <a:off x="-77225" y="1390125"/>
            <a:ext cx="5097150" cy="4083025"/>
          </a:xfrm>
          <a:custGeom>
            <a:avLst/>
            <a:gdLst/>
            <a:ahLst/>
            <a:cxnLst/>
            <a:rect l="l" t="t" r="r" b="b"/>
            <a:pathLst>
              <a:path w="203886" h="163321" extrusionOk="0">
                <a:moveTo>
                  <a:pt x="0" y="161256"/>
                </a:moveTo>
                <a:lnTo>
                  <a:pt x="0" y="61784"/>
                </a:lnTo>
                <a:lnTo>
                  <a:pt x="203886" y="0"/>
                </a:lnTo>
                <a:lnTo>
                  <a:pt x="80633" y="163321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396" name="Google Shape;396;p45"/>
          <p:cNvSpPr/>
          <p:nvPr/>
        </p:nvSpPr>
        <p:spPr>
          <a:xfrm rot="10800000" flipH="1">
            <a:off x="-61779" y="-92671"/>
            <a:ext cx="4927250" cy="3027400"/>
          </a:xfrm>
          <a:custGeom>
            <a:avLst/>
            <a:gdLst/>
            <a:ahLst/>
            <a:cxnLst/>
            <a:rect l="l" t="t" r="r" b="b"/>
            <a:pathLst>
              <a:path w="197090" h="121096" extrusionOk="0">
                <a:moveTo>
                  <a:pt x="0" y="0"/>
                </a:moveTo>
                <a:lnTo>
                  <a:pt x="0" y="121096"/>
                </a:lnTo>
                <a:lnTo>
                  <a:pt x="197090" y="121096"/>
                </a:lnTo>
                <a:lnTo>
                  <a:pt x="154459" y="48191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397" name="Google Shape;397;p45"/>
          <p:cNvSpPr/>
          <p:nvPr/>
        </p:nvSpPr>
        <p:spPr>
          <a:xfrm rot="10800000" flipH="1">
            <a:off x="5483300" y="-30896"/>
            <a:ext cx="3753375" cy="5390650"/>
          </a:xfrm>
          <a:custGeom>
            <a:avLst/>
            <a:gdLst/>
            <a:ahLst/>
            <a:cxnLst/>
            <a:rect l="l" t="t" r="r" b="b"/>
            <a:pathLst>
              <a:path w="150135" h="215626" extrusionOk="0">
                <a:moveTo>
                  <a:pt x="26567" y="0"/>
                </a:moveTo>
                <a:lnTo>
                  <a:pt x="150135" y="0"/>
                </a:lnTo>
                <a:lnTo>
                  <a:pt x="150135" y="215626"/>
                </a:lnTo>
                <a:lnTo>
                  <a:pt x="0" y="92676"/>
                </a:lnTo>
                <a:close/>
              </a:path>
            </a:pathLst>
          </a:custGeom>
          <a:solidFill>
            <a:srgbClr val="EEEEEE">
              <a:alpha val="71880"/>
            </a:srgbClr>
          </a:solidFill>
          <a:ln>
            <a:noFill/>
          </a:ln>
        </p:spPr>
      </p:sp>
      <p:sp>
        <p:nvSpPr>
          <p:cNvPr id="398" name="Google Shape;398;p45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400" name="Google Shape;400;p45"/>
          <p:cNvSpPr txBox="1">
            <a:spLocks noGrp="1"/>
          </p:cNvSpPr>
          <p:nvPr>
            <p:ph type="body" idx="1"/>
          </p:nvPr>
        </p:nvSpPr>
        <p:spPr>
          <a:xfrm>
            <a:off x="1195150" y="1660550"/>
            <a:ext cx="3468900" cy="20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cxnSp>
        <p:nvCxnSpPr>
          <p:cNvPr id="401" name="Google Shape;401;p45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2" name="Google Shape;402;p45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47"/>
          <p:cNvGrpSpPr/>
          <p:nvPr/>
        </p:nvGrpSpPr>
        <p:grpSpPr>
          <a:xfrm>
            <a:off x="-237175" y="-212225"/>
            <a:ext cx="9488144" cy="5536707"/>
            <a:chOff x="-237175" y="-212225"/>
            <a:chExt cx="9488144" cy="5536707"/>
          </a:xfrm>
        </p:grpSpPr>
        <p:sp>
          <p:nvSpPr>
            <p:cNvPr id="415" name="Google Shape;415;p47"/>
            <p:cNvSpPr/>
            <p:nvPr/>
          </p:nvSpPr>
          <p:spPr>
            <a:xfrm>
              <a:off x="-237175" y="2127600"/>
              <a:ext cx="8462695" cy="3196882"/>
            </a:xfrm>
            <a:custGeom>
              <a:avLst/>
              <a:gdLst/>
              <a:ahLst/>
              <a:cxnLst/>
              <a:rect l="l" t="t" r="r" b="b"/>
              <a:pathLst>
                <a:path w="345064" h="110361" extrusionOk="0">
                  <a:moveTo>
                    <a:pt x="0" y="4994"/>
                  </a:moveTo>
                  <a:lnTo>
                    <a:pt x="0" y="110361"/>
                  </a:lnTo>
                  <a:lnTo>
                    <a:pt x="345064" y="110361"/>
                  </a:lnTo>
                  <a:lnTo>
                    <a:pt x="178774" y="0"/>
                  </a:lnTo>
                  <a:close/>
                </a:path>
              </a:pathLst>
            </a:custGeom>
            <a:solidFill>
              <a:srgbClr val="96B3C1">
                <a:alpha val="38840"/>
              </a:srgbClr>
            </a:solidFill>
            <a:ln>
              <a:noFill/>
            </a:ln>
          </p:spPr>
        </p:sp>
        <p:sp>
          <p:nvSpPr>
            <p:cNvPr id="416" name="Google Shape;416;p47"/>
            <p:cNvSpPr/>
            <p:nvPr/>
          </p:nvSpPr>
          <p:spPr>
            <a:xfrm>
              <a:off x="1623100" y="-210720"/>
              <a:ext cx="5122507" cy="1387179"/>
            </a:xfrm>
            <a:custGeom>
              <a:avLst/>
              <a:gdLst/>
              <a:ahLst/>
              <a:cxnLst/>
              <a:rect l="l" t="t" r="r" b="b"/>
              <a:pathLst>
                <a:path w="166789" h="55929" extrusionOk="0">
                  <a:moveTo>
                    <a:pt x="0" y="0"/>
                  </a:moveTo>
                  <a:lnTo>
                    <a:pt x="166789" y="0"/>
                  </a:lnTo>
                  <a:lnTo>
                    <a:pt x="114355" y="55929"/>
                  </a:lnTo>
                  <a:close/>
                </a:path>
              </a:pathLst>
            </a:custGeom>
            <a:solidFill>
              <a:srgbClr val="F7E5B7">
                <a:alpha val="52679"/>
              </a:srgbClr>
            </a:solidFill>
            <a:ln>
              <a:noFill/>
            </a:ln>
          </p:spPr>
        </p:sp>
        <p:sp>
          <p:nvSpPr>
            <p:cNvPr id="417" name="Google Shape;417;p47"/>
            <p:cNvSpPr/>
            <p:nvPr/>
          </p:nvSpPr>
          <p:spPr>
            <a:xfrm>
              <a:off x="5094677" y="-212225"/>
              <a:ext cx="4156292" cy="5536364"/>
            </a:xfrm>
            <a:custGeom>
              <a:avLst/>
              <a:gdLst/>
              <a:ahLst/>
              <a:cxnLst/>
              <a:rect l="l" t="t" r="r" b="b"/>
              <a:pathLst>
                <a:path w="135329" h="223218" extrusionOk="0">
                  <a:moveTo>
                    <a:pt x="53433" y="0"/>
                  </a:moveTo>
                  <a:lnTo>
                    <a:pt x="135329" y="0"/>
                  </a:lnTo>
                  <a:lnTo>
                    <a:pt x="135329" y="223218"/>
                  </a:lnTo>
                  <a:lnTo>
                    <a:pt x="101872" y="223218"/>
                  </a:lnTo>
                  <a:lnTo>
                    <a:pt x="0" y="57927"/>
                  </a:lnTo>
                  <a:close/>
                </a:path>
              </a:pathLst>
            </a:custGeom>
            <a:solidFill>
              <a:srgbClr val="9EDDEF">
                <a:alpha val="29460"/>
              </a:srgbClr>
            </a:solidFill>
            <a:ln>
              <a:noFill/>
            </a:ln>
          </p:spPr>
        </p:sp>
      </p:grpSp>
      <p:sp>
        <p:nvSpPr>
          <p:cNvPr id="418" name="Google Shape;418;p47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7"/>
          <p:cNvSpPr txBox="1">
            <a:spLocks noGrp="1"/>
          </p:cNvSpPr>
          <p:nvPr>
            <p:ph type="ctrTitle"/>
          </p:nvPr>
        </p:nvSpPr>
        <p:spPr>
          <a:xfrm>
            <a:off x="1871850" y="720392"/>
            <a:ext cx="5400300" cy="50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0" name="Google Shape;420;p47"/>
          <p:cNvSpPr txBox="1">
            <a:spLocks noGrp="1"/>
          </p:cNvSpPr>
          <p:nvPr>
            <p:ph type="subTitle" idx="1"/>
          </p:nvPr>
        </p:nvSpPr>
        <p:spPr>
          <a:xfrm>
            <a:off x="4903550" y="2428050"/>
            <a:ext cx="25593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421" name="Google Shape;421;p47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2" name="Google Shape;422;p47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1"/>
          <p:cNvSpPr/>
          <p:nvPr/>
        </p:nvSpPr>
        <p:spPr>
          <a:xfrm rot="10800000" flipH="1">
            <a:off x="-245132" y="-54579"/>
            <a:ext cx="8614100" cy="5343569"/>
          </a:xfrm>
          <a:custGeom>
            <a:avLst/>
            <a:gdLst/>
            <a:ahLst/>
            <a:cxnLst/>
            <a:rect l="l" t="t" r="r" b="b"/>
            <a:pathLst>
              <a:path w="344564" h="221220" extrusionOk="0">
                <a:moveTo>
                  <a:pt x="128837" y="0"/>
                </a:moveTo>
                <a:lnTo>
                  <a:pt x="0" y="0"/>
                </a:lnTo>
                <a:lnTo>
                  <a:pt x="0" y="118350"/>
                </a:lnTo>
                <a:lnTo>
                  <a:pt x="178774" y="112358"/>
                </a:lnTo>
                <a:lnTo>
                  <a:pt x="344564" y="221220"/>
                </a:lnTo>
                <a:lnTo>
                  <a:pt x="243692" y="56428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39" name="Google Shape;439;p51"/>
          <p:cNvSpPr/>
          <p:nvPr/>
        </p:nvSpPr>
        <p:spPr>
          <a:xfrm rot="10800000" flipH="1">
            <a:off x="3008694" y="3916513"/>
            <a:ext cx="4169725" cy="1350965"/>
          </a:xfrm>
          <a:custGeom>
            <a:avLst/>
            <a:gdLst/>
            <a:ahLst/>
            <a:cxnLst/>
            <a:rect l="l" t="t" r="r" b="b"/>
            <a:pathLst>
              <a:path w="166789" h="55929" extrusionOk="0">
                <a:moveTo>
                  <a:pt x="0" y="0"/>
                </a:moveTo>
                <a:lnTo>
                  <a:pt x="166789" y="0"/>
                </a:lnTo>
                <a:lnTo>
                  <a:pt x="114355" y="55929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440" name="Google Shape;440;p51"/>
          <p:cNvSpPr/>
          <p:nvPr/>
        </p:nvSpPr>
        <p:spPr>
          <a:xfrm rot="10800000" flipH="1">
            <a:off x="5842607" y="-87559"/>
            <a:ext cx="3383225" cy="5368393"/>
          </a:xfrm>
          <a:custGeom>
            <a:avLst/>
            <a:gdLst/>
            <a:ahLst/>
            <a:cxnLst/>
            <a:rect l="l" t="t" r="r" b="b"/>
            <a:pathLst>
              <a:path w="135329" h="223218" extrusionOk="0">
                <a:moveTo>
                  <a:pt x="53433" y="0"/>
                </a:moveTo>
                <a:lnTo>
                  <a:pt x="135329" y="0"/>
                </a:lnTo>
                <a:lnTo>
                  <a:pt x="135329" y="223218"/>
                </a:lnTo>
                <a:lnTo>
                  <a:pt x="101872" y="223218"/>
                </a:lnTo>
                <a:lnTo>
                  <a:pt x="0" y="57927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41" name="Google Shape;441;p51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51"/>
          <p:cNvSpPr txBox="1">
            <a:spLocks noGrp="1"/>
          </p:cNvSpPr>
          <p:nvPr>
            <p:ph type="title"/>
          </p:nvPr>
        </p:nvSpPr>
        <p:spPr>
          <a:xfrm>
            <a:off x="1484927" y="3341975"/>
            <a:ext cx="2290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43" name="Google Shape;443;p51"/>
          <p:cNvSpPr txBox="1">
            <a:spLocks noGrp="1"/>
          </p:cNvSpPr>
          <p:nvPr>
            <p:ph type="title" idx="2" hasCustomPrompt="1"/>
          </p:nvPr>
        </p:nvSpPr>
        <p:spPr>
          <a:xfrm>
            <a:off x="2309177" y="1672125"/>
            <a:ext cx="6417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t>xx%</a:t>
            </a:r>
          </a:p>
        </p:txBody>
      </p:sp>
      <p:sp>
        <p:nvSpPr>
          <p:cNvPr id="444" name="Google Shape;444;p51"/>
          <p:cNvSpPr txBox="1">
            <a:spLocks noGrp="1"/>
          </p:cNvSpPr>
          <p:nvPr>
            <p:ph type="title" idx="3" hasCustomPrompt="1"/>
          </p:nvPr>
        </p:nvSpPr>
        <p:spPr>
          <a:xfrm>
            <a:off x="2309177" y="2991451"/>
            <a:ext cx="6417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t>xx%</a:t>
            </a:r>
          </a:p>
        </p:txBody>
      </p:sp>
      <p:sp>
        <p:nvSpPr>
          <p:cNvPr id="445" name="Google Shape;445;p51"/>
          <p:cNvSpPr txBox="1">
            <a:spLocks noGrp="1"/>
          </p:cNvSpPr>
          <p:nvPr>
            <p:ph type="title" idx="4"/>
          </p:nvPr>
        </p:nvSpPr>
        <p:spPr>
          <a:xfrm>
            <a:off x="5405023" y="3341975"/>
            <a:ext cx="22179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46" name="Google Shape;446;p51"/>
          <p:cNvSpPr txBox="1">
            <a:spLocks noGrp="1"/>
          </p:cNvSpPr>
          <p:nvPr>
            <p:ph type="title" idx="5"/>
          </p:nvPr>
        </p:nvSpPr>
        <p:spPr>
          <a:xfrm>
            <a:off x="1484927" y="2022675"/>
            <a:ext cx="22902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47" name="Google Shape;447;p51"/>
          <p:cNvSpPr txBox="1">
            <a:spLocks noGrp="1"/>
          </p:cNvSpPr>
          <p:nvPr>
            <p:ph type="title" idx="6"/>
          </p:nvPr>
        </p:nvSpPr>
        <p:spPr>
          <a:xfrm>
            <a:off x="5405023" y="2022675"/>
            <a:ext cx="22179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448" name="Google Shape;448;p51"/>
          <p:cNvSpPr txBox="1">
            <a:spLocks noGrp="1"/>
          </p:cNvSpPr>
          <p:nvPr>
            <p:ph type="title" idx="7" hasCustomPrompt="1"/>
          </p:nvPr>
        </p:nvSpPr>
        <p:spPr>
          <a:xfrm>
            <a:off x="6193123" y="1672125"/>
            <a:ext cx="6417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zha One"/>
              <a:buNone/>
              <a:defRPr sz="2000"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t>xx%</a:t>
            </a:r>
          </a:p>
        </p:txBody>
      </p:sp>
      <p:sp>
        <p:nvSpPr>
          <p:cNvPr id="449" name="Google Shape;449;p51"/>
          <p:cNvSpPr txBox="1">
            <a:spLocks noGrp="1"/>
          </p:cNvSpPr>
          <p:nvPr>
            <p:ph type="title" idx="8" hasCustomPrompt="1"/>
          </p:nvPr>
        </p:nvSpPr>
        <p:spPr>
          <a:xfrm>
            <a:off x="6193123" y="2989672"/>
            <a:ext cx="6417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zha One"/>
              <a:buNone/>
              <a:defRPr sz="20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r>
              <a:t>xx%</a:t>
            </a:r>
          </a:p>
        </p:txBody>
      </p:sp>
      <p:sp>
        <p:nvSpPr>
          <p:cNvPr id="450" name="Google Shape;450;p51"/>
          <p:cNvSpPr txBox="1">
            <a:spLocks noGrp="1"/>
          </p:cNvSpPr>
          <p:nvPr>
            <p:ph type="subTitle" idx="1"/>
          </p:nvPr>
        </p:nvSpPr>
        <p:spPr>
          <a:xfrm>
            <a:off x="1403027" y="23687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51"/>
          <p:cNvSpPr txBox="1">
            <a:spLocks noGrp="1"/>
          </p:cNvSpPr>
          <p:nvPr>
            <p:ph type="subTitle" idx="9"/>
          </p:nvPr>
        </p:nvSpPr>
        <p:spPr>
          <a:xfrm>
            <a:off x="5286973" y="23687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2" name="Google Shape;452;p51"/>
          <p:cNvSpPr txBox="1">
            <a:spLocks noGrp="1"/>
          </p:cNvSpPr>
          <p:nvPr>
            <p:ph type="subTitle" idx="13"/>
          </p:nvPr>
        </p:nvSpPr>
        <p:spPr>
          <a:xfrm>
            <a:off x="1403027" y="3688123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3" name="Google Shape;453;p51"/>
          <p:cNvSpPr txBox="1">
            <a:spLocks noGrp="1"/>
          </p:cNvSpPr>
          <p:nvPr>
            <p:ph type="subTitle" idx="14"/>
          </p:nvPr>
        </p:nvSpPr>
        <p:spPr>
          <a:xfrm>
            <a:off x="5286973" y="3688123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4" name="Google Shape;454;p51"/>
          <p:cNvSpPr txBox="1">
            <a:spLocks noGrp="1"/>
          </p:cNvSpPr>
          <p:nvPr>
            <p:ph type="title" idx="15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55" name="Google Shape;455;p51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1">
  <p:cSld name="CUSTOM_2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3"/>
          <p:cNvSpPr/>
          <p:nvPr/>
        </p:nvSpPr>
        <p:spPr>
          <a:xfrm>
            <a:off x="4793950" y="-112350"/>
            <a:ext cx="4419400" cy="2958750"/>
          </a:xfrm>
          <a:custGeom>
            <a:avLst/>
            <a:gdLst/>
            <a:ahLst/>
            <a:cxnLst/>
            <a:rect l="l" t="t" r="r" b="b"/>
            <a:pathLst>
              <a:path w="176776" h="118350" extrusionOk="0">
                <a:moveTo>
                  <a:pt x="33957" y="0"/>
                </a:moveTo>
                <a:lnTo>
                  <a:pt x="176776" y="0"/>
                </a:lnTo>
                <a:lnTo>
                  <a:pt x="176776" y="114355"/>
                </a:lnTo>
                <a:lnTo>
                  <a:pt x="0" y="118350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473" name="Google Shape;473;p53"/>
          <p:cNvSpPr/>
          <p:nvPr/>
        </p:nvSpPr>
        <p:spPr>
          <a:xfrm>
            <a:off x="-124850" y="-137325"/>
            <a:ext cx="4244650" cy="5405675"/>
          </a:xfrm>
          <a:custGeom>
            <a:avLst/>
            <a:gdLst/>
            <a:ahLst/>
            <a:cxnLst/>
            <a:rect l="l" t="t" r="r" b="b"/>
            <a:pathLst>
              <a:path w="169786" h="216227" extrusionOk="0">
                <a:moveTo>
                  <a:pt x="57428" y="0"/>
                </a:moveTo>
                <a:lnTo>
                  <a:pt x="0" y="0"/>
                </a:lnTo>
                <a:lnTo>
                  <a:pt x="0" y="216227"/>
                </a:lnTo>
                <a:lnTo>
                  <a:pt x="169786" y="216227"/>
                </a:lnTo>
                <a:lnTo>
                  <a:pt x="53433" y="60424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474" name="Google Shape;474;p53"/>
          <p:cNvSpPr/>
          <p:nvPr/>
        </p:nvSpPr>
        <p:spPr>
          <a:xfrm>
            <a:off x="1186000" y="1323316"/>
            <a:ext cx="8239600" cy="3957500"/>
          </a:xfrm>
          <a:custGeom>
            <a:avLst/>
            <a:gdLst/>
            <a:ahLst/>
            <a:cxnLst/>
            <a:rect l="l" t="t" r="r" b="b"/>
            <a:pathLst>
              <a:path w="329584" h="158300" extrusionOk="0">
                <a:moveTo>
                  <a:pt x="0" y="0"/>
                </a:moveTo>
                <a:lnTo>
                  <a:pt x="117851" y="158300"/>
                </a:lnTo>
                <a:lnTo>
                  <a:pt x="329584" y="154305"/>
                </a:lnTo>
                <a:lnTo>
                  <a:pt x="320595" y="56929"/>
                </a:lnTo>
                <a:lnTo>
                  <a:pt x="145316" y="60923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475" name="Google Shape;475;p53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53"/>
          <p:cNvSpPr txBox="1">
            <a:spLocks noGrp="1"/>
          </p:cNvSpPr>
          <p:nvPr>
            <p:ph type="body" idx="1"/>
          </p:nvPr>
        </p:nvSpPr>
        <p:spPr>
          <a:xfrm>
            <a:off x="4968035" y="2381425"/>
            <a:ext cx="2547000" cy="7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77" name="Google Shape;477;p53"/>
          <p:cNvSpPr txBox="1">
            <a:spLocks noGrp="1"/>
          </p:cNvSpPr>
          <p:nvPr>
            <p:ph type="title"/>
          </p:nvPr>
        </p:nvSpPr>
        <p:spPr>
          <a:xfrm>
            <a:off x="1974300" y="6831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478" name="Google Shape;478;p53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9" name="Google Shape;479;p53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6"/>
          <p:cNvSpPr/>
          <p:nvPr/>
        </p:nvSpPr>
        <p:spPr>
          <a:xfrm flipH="1">
            <a:off x="5168482" y="-74900"/>
            <a:ext cx="4144750" cy="3620425"/>
          </a:xfrm>
          <a:custGeom>
            <a:avLst/>
            <a:gdLst/>
            <a:ahLst/>
            <a:cxnLst/>
            <a:rect l="l" t="t" r="r" b="b"/>
            <a:pathLst>
              <a:path w="165790" h="144817" extrusionOk="0">
                <a:moveTo>
                  <a:pt x="0" y="0"/>
                </a:moveTo>
                <a:lnTo>
                  <a:pt x="0" y="144817"/>
                </a:lnTo>
                <a:lnTo>
                  <a:pt x="165790" y="98375"/>
                </a:lnTo>
                <a:lnTo>
                  <a:pt x="69911" y="0"/>
                </a:lnTo>
                <a:close/>
              </a:path>
            </a:pathLst>
          </a:custGeom>
          <a:solidFill>
            <a:srgbClr val="F7E5B7">
              <a:alpha val="52679"/>
            </a:srgbClr>
          </a:solidFill>
          <a:ln>
            <a:noFill/>
          </a:ln>
        </p:spPr>
      </p:sp>
      <p:sp>
        <p:nvSpPr>
          <p:cNvPr id="505" name="Google Shape;505;p56"/>
          <p:cNvSpPr/>
          <p:nvPr/>
        </p:nvSpPr>
        <p:spPr>
          <a:xfrm flipH="1">
            <a:off x="-74909" y="2384491"/>
            <a:ext cx="9388150" cy="2871375"/>
          </a:xfrm>
          <a:custGeom>
            <a:avLst/>
            <a:gdLst/>
            <a:ahLst/>
            <a:cxnLst/>
            <a:rect l="l" t="t" r="r" b="b"/>
            <a:pathLst>
              <a:path w="375526" h="114855" extrusionOk="0">
                <a:moveTo>
                  <a:pt x="0" y="46441"/>
                </a:moveTo>
                <a:lnTo>
                  <a:pt x="0" y="114855"/>
                </a:lnTo>
                <a:lnTo>
                  <a:pt x="375526" y="114855"/>
                </a:lnTo>
                <a:lnTo>
                  <a:pt x="165791" y="0"/>
                </a:lnTo>
                <a:close/>
              </a:path>
            </a:pathLst>
          </a:custGeom>
          <a:solidFill>
            <a:srgbClr val="96B3C1">
              <a:alpha val="38840"/>
            </a:srgbClr>
          </a:solidFill>
          <a:ln>
            <a:noFill/>
          </a:ln>
        </p:spPr>
      </p:sp>
      <p:sp>
        <p:nvSpPr>
          <p:cNvPr id="506" name="Google Shape;506;p56"/>
          <p:cNvSpPr/>
          <p:nvPr/>
        </p:nvSpPr>
        <p:spPr>
          <a:xfrm flipH="1">
            <a:off x="-37434" y="-62416"/>
            <a:ext cx="7602875" cy="3857625"/>
          </a:xfrm>
          <a:custGeom>
            <a:avLst/>
            <a:gdLst/>
            <a:ahLst/>
            <a:cxnLst/>
            <a:rect l="l" t="t" r="r" b="b"/>
            <a:pathLst>
              <a:path w="304115" h="154305" extrusionOk="0">
                <a:moveTo>
                  <a:pt x="0" y="0"/>
                </a:moveTo>
                <a:lnTo>
                  <a:pt x="304115" y="0"/>
                </a:lnTo>
                <a:lnTo>
                  <a:pt x="198249" y="154305"/>
                </a:lnTo>
                <a:lnTo>
                  <a:pt x="96378" y="98375"/>
                </a:lnTo>
                <a:close/>
              </a:path>
            </a:pathLst>
          </a:custGeom>
          <a:solidFill>
            <a:srgbClr val="9EDDEF">
              <a:alpha val="29460"/>
            </a:srgbClr>
          </a:solidFill>
          <a:ln>
            <a:noFill/>
          </a:ln>
        </p:spPr>
      </p:sp>
      <p:sp>
        <p:nvSpPr>
          <p:cNvPr id="507" name="Google Shape;507;p56"/>
          <p:cNvSpPr/>
          <p:nvPr/>
        </p:nvSpPr>
        <p:spPr>
          <a:xfrm>
            <a:off x="-24000" y="410550"/>
            <a:ext cx="9192000" cy="432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56"/>
          <p:cNvSpPr txBox="1">
            <a:spLocks noGrp="1"/>
          </p:cNvSpPr>
          <p:nvPr>
            <p:ph type="title"/>
          </p:nvPr>
        </p:nvSpPr>
        <p:spPr>
          <a:xfrm>
            <a:off x="1974300" y="6069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56"/>
          <p:cNvSpPr txBox="1">
            <a:spLocks noGrp="1"/>
          </p:cNvSpPr>
          <p:nvPr>
            <p:ph type="title" idx="2"/>
          </p:nvPr>
        </p:nvSpPr>
        <p:spPr>
          <a:xfrm>
            <a:off x="2271525" y="15852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10" name="Google Shape;510;p56"/>
          <p:cNvSpPr txBox="1">
            <a:spLocks noGrp="1"/>
          </p:cNvSpPr>
          <p:nvPr>
            <p:ph type="subTitle" idx="1"/>
          </p:nvPr>
        </p:nvSpPr>
        <p:spPr>
          <a:xfrm>
            <a:off x="1496175" y="1871730"/>
            <a:ext cx="2732700" cy="5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1" name="Google Shape;511;p56"/>
          <p:cNvSpPr txBox="1">
            <a:spLocks noGrp="1"/>
          </p:cNvSpPr>
          <p:nvPr>
            <p:ph type="title" idx="3"/>
          </p:nvPr>
        </p:nvSpPr>
        <p:spPr>
          <a:xfrm>
            <a:off x="2271525" y="30969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12" name="Google Shape;512;p56"/>
          <p:cNvSpPr txBox="1">
            <a:spLocks noGrp="1"/>
          </p:cNvSpPr>
          <p:nvPr>
            <p:ph type="subTitle" idx="4"/>
          </p:nvPr>
        </p:nvSpPr>
        <p:spPr>
          <a:xfrm>
            <a:off x="1496175" y="3391207"/>
            <a:ext cx="2732700" cy="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3" name="Google Shape;513;p56"/>
          <p:cNvSpPr txBox="1">
            <a:spLocks noGrp="1"/>
          </p:cNvSpPr>
          <p:nvPr>
            <p:ph type="title" idx="5"/>
          </p:nvPr>
        </p:nvSpPr>
        <p:spPr>
          <a:xfrm>
            <a:off x="5601525" y="158527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14" name="Google Shape;514;p56"/>
          <p:cNvSpPr txBox="1">
            <a:spLocks noGrp="1"/>
          </p:cNvSpPr>
          <p:nvPr>
            <p:ph type="subTitle" idx="6"/>
          </p:nvPr>
        </p:nvSpPr>
        <p:spPr>
          <a:xfrm>
            <a:off x="4915125" y="1871730"/>
            <a:ext cx="2732700" cy="59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15" name="Google Shape;515;p56"/>
          <p:cNvSpPr txBox="1">
            <a:spLocks noGrp="1"/>
          </p:cNvSpPr>
          <p:nvPr>
            <p:ph type="title" idx="7"/>
          </p:nvPr>
        </p:nvSpPr>
        <p:spPr>
          <a:xfrm>
            <a:off x="5601525" y="3097125"/>
            <a:ext cx="13599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zha One"/>
              <a:buNone/>
              <a:defRPr sz="3600">
                <a:solidFill>
                  <a:schemeClr val="dk1"/>
                </a:solidFill>
                <a:latin typeface="Rozha One"/>
                <a:ea typeface="Rozha One"/>
                <a:cs typeface="Rozha One"/>
                <a:sym typeface="Rozha One"/>
              </a:defRPr>
            </a:lvl9pPr>
          </a:lstStyle>
          <a:p>
            <a:endParaRPr/>
          </a:p>
        </p:txBody>
      </p:sp>
      <p:sp>
        <p:nvSpPr>
          <p:cNvPr id="516" name="Google Shape;516;p56"/>
          <p:cNvSpPr txBox="1">
            <a:spLocks noGrp="1"/>
          </p:cNvSpPr>
          <p:nvPr>
            <p:ph type="subTitle" idx="8"/>
          </p:nvPr>
        </p:nvSpPr>
        <p:spPr>
          <a:xfrm>
            <a:off x="4915125" y="3389946"/>
            <a:ext cx="2732700" cy="58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cxnSp>
        <p:nvCxnSpPr>
          <p:cNvPr id="517" name="Google Shape;517;p56"/>
          <p:cNvCxnSpPr/>
          <p:nvPr/>
        </p:nvCxnSpPr>
        <p:spPr>
          <a:xfrm>
            <a:off x="-111387" y="564550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8" name="Google Shape;518;p56"/>
          <p:cNvCxnSpPr/>
          <p:nvPr/>
        </p:nvCxnSpPr>
        <p:spPr>
          <a:xfrm>
            <a:off x="-111387" y="4582625"/>
            <a:ext cx="9288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zha One"/>
              <a:buNone/>
              <a:defRPr sz="2800">
                <a:solidFill>
                  <a:schemeClr val="dk2"/>
                </a:solidFill>
                <a:latin typeface="Rozha One"/>
                <a:ea typeface="Rozha One"/>
                <a:cs typeface="Rozha One"/>
                <a:sym typeface="Rozh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Condensed Light"/>
              <a:buNone/>
              <a:defRPr sz="3000">
                <a:solidFill>
                  <a:schemeClr val="dk2"/>
                </a:solidFill>
                <a:latin typeface="Barlow Condensed Light"/>
                <a:ea typeface="Barlow Condensed Light"/>
                <a:cs typeface="Barlow Condensed Light"/>
                <a:sym typeface="Barlow Condensed Light"/>
              </a:defRPr>
            </a:lvl9pPr>
          </a:lstStyle>
          <a:p>
            <a:endParaRPr/>
          </a:p>
        </p:txBody>
      </p:sp>
      <p:sp>
        <p:nvSpPr>
          <p:cNvPr id="337" name="Google Shape;337;p39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njari"/>
              <a:buChar char="●"/>
              <a:defRPr sz="1800"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●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jari"/>
              <a:buChar char="○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anjari"/>
              <a:buChar char="■"/>
              <a:defRPr>
                <a:solidFill>
                  <a:schemeClr val="dk1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8" r:id="rId3"/>
    <p:sldLayoutId id="2147483690" r:id="rId4"/>
    <p:sldLayoutId id="2147483692" r:id="rId5"/>
    <p:sldLayoutId id="2147483695" r:id="rId6"/>
    <p:sldLayoutId id="2147483696" r:id="rId7"/>
    <p:sldLayoutId id="2147483698" r:id="rId8"/>
    <p:sldLayoutId id="2147483701" r:id="rId9"/>
    <p:sldLayoutId id="2147483702" r:id="rId10"/>
    <p:sldLayoutId id="2147483703" r:id="rId11"/>
    <p:sldLayoutId id="2147483708" r:id="rId12"/>
    <p:sldLayoutId id="2147483719" r:id="rId13"/>
    <p:sldLayoutId id="214748372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81"/>
          <p:cNvSpPr txBox="1">
            <a:spLocks noGrp="1"/>
          </p:cNvSpPr>
          <p:nvPr>
            <p:ph type="ctrTitle"/>
          </p:nvPr>
        </p:nvSpPr>
        <p:spPr>
          <a:xfrm>
            <a:off x="504201" y="723796"/>
            <a:ext cx="8000774" cy="104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dirty="0"/>
              <a:t>BUSINESS PLAN</a:t>
            </a:r>
            <a:endParaRPr sz="8800" dirty="0"/>
          </a:p>
        </p:txBody>
      </p:sp>
      <p:sp>
        <p:nvSpPr>
          <p:cNvPr id="722" name="Google Shape;722;p81"/>
          <p:cNvSpPr txBox="1">
            <a:spLocks noGrp="1"/>
          </p:cNvSpPr>
          <p:nvPr>
            <p:ph type="subTitle" idx="1"/>
          </p:nvPr>
        </p:nvSpPr>
        <p:spPr>
          <a:xfrm>
            <a:off x="453436" y="2017454"/>
            <a:ext cx="5214037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IDENTIFYING THE PROBLEM- SEEDING THE BUSINESS IDEA </a:t>
            </a:r>
            <a:endParaRPr dirty="0"/>
          </a:p>
        </p:txBody>
      </p:sp>
      <p:sp>
        <p:nvSpPr>
          <p:cNvPr id="723" name="Google Shape;723;p81">
            <a:hlinkClick r:id="" action="ppaction://hlinkshowjump?jump=nextslide"/>
          </p:cNvPr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81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BE1D70-259B-345D-2165-DE9D8D7A9CA5}"/>
              </a:ext>
            </a:extLst>
          </p:cNvPr>
          <p:cNvSpPr txBox="1"/>
          <p:nvPr/>
        </p:nvSpPr>
        <p:spPr>
          <a:xfrm>
            <a:off x="695398" y="3023504"/>
            <a:ext cx="333946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b="1" u="sng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PRESENTATION BY – </a:t>
            </a:r>
          </a:p>
          <a:p>
            <a:r>
              <a:rPr lang="en-IN" sz="1100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KHUSHI CHAUDHARY </a:t>
            </a:r>
          </a:p>
          <a:p>
            <a:r>
              <a:rPr lang="en-IN" sz="1100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RAKHI RAJPUT </a:t>
            </a:r>
          </a:p>
          <a:p>
            <a:r>
              <a:rPr lang="en-IN" sz="1100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PREETI RAIKWAR</a:t>
            </a:r>
          </a:p>
          <a:p>
            <a:r>
              <a:rPr lang="en-IN" sz="1100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POOJA </a:t>
            </a:r>
          </a:p>
          <a:p>
            <a:r>
              <a:rPr lang="en-IN" sz="1100" dirty="0">
                <a:solidFill>
                  <a:schemeClr val="tx1">
                    <a:lumMod val="75000"/>
                  </a:schemeClr>
                </a:solidFill>
                <a:latin typeface="Arial Rounded MT Bold" panose="020F0704030504030204" pitchFamily="34" charset="0"/>
              </a:rPr>
              <a:t>ARYA SWAROOP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B4604E-FCD5-057F-8304-EA2A8489DF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0832" y="2190854"/>
            <a:ext cx="2257425" cy="22574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92"/>
          <p:cNvSpPr txBox="1">
            <a:spLocks noGrp="1"/>
          </p:cNvSpPr>
          <p:nvPr>
            <p:ph type="title"/>
          </p:nvPr>
        </p:nvSpPr>
        <p:spPr>
          <a:xfrm>
            <a:off x="1974300" y="511033"/>
            <a:ext cx="5195400" cy="714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solidFill>
                  <a:schemeClr val="dk1"/>
                </a:solidFill>
              </a:rPr>
              <a:t>SWOT</a:t>
            </a:r>
            <a:endParaRPr sz="4400" dirty="0">
              <a:solidFill>
                <a:schemeClr val="dk1"/>
              </a:solidFill>
            </a:endParaRPr>
          </a:p>
        </p:txBody>
      </p:sp>
      <p:sp>
        <p:nvSpPr>
          <p:cNvPr id="922" name="Google Shape;922;p92"/>
          <p:cNvSpPr txBox="1">
            <a:spLocks noGrp="1"/>
          </p:cNvSpPr>
          <p:nvPr>
            <p:ph type="title" idx="2"/>
          </p:nvPr>
        </p:nvSpPr>
        <p:spPr>
          <a:xfrm>
            <a:off x="1112874" y="1509075"/>
            <a:ext cx="2988652" cy="3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rPr>
              <a:t>STRENGTHS</a:t>
            </a:r>
            <a:endParaRPr dirty="0">
              <a:solidFill>
                <a:schemeClr val="accent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924" name="Google Shape;924;p92"/>
          <p:cNvSpPr txBox="1">
            <a:spLocks noGrp="1"/>
          </p:cNvSpPr>
          <p:nvPr>
            <p:ph type="title" idx="3"/>
          </p:nvPr>
        </p:nvSpPr>
        <p:spPr>
          <a:xfrm>
            <a:off x="873175" y="3096975"/>
            <a:ext cx="3228351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rPr>
              <a:t>WEAKNESSES</a:t>
            </a:r>
            <a:endParaRPr dirty="0">
              <a:solidFill>
                <a:schemeClr val="accent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925" name="Google Shape;925;p92"/>
          <p:cNvSpPr txBox="1">
            <a:spLocks noGrp="1"/>
          </p:cNvSpPr>
          <p:nvPr>
            <p:ph type="subTitle" idx="4"/>
          </p:nvPr>
        </p:nvSpPr>
        <p:spPr>
          <a:xfrm>
            <a:off x="1112874" y="3483425"/>
            <a:ext cx="3228351" cy="7145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1.High upfront cost and technical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required.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2.Success depends on local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participation and awareness.</a:t>
            </a:r>
            <a:endParaRPr dirty="0"/>
          </a:p>
        </p:txBody>
      </p:sp>
      <p:sp>
        <p:nvSpPr>
          <p:cNvPr id="926" name="Google Shape;926;p92"/>
          <p:cNvSpPr txBox="1">
            <a:spLocks noGrp="1"/>
          </p:cNvSpPr>
          <p:nvPr>
            <p:ph type="title" idx="5"/>
          </p:nvPr>
        </p:nvSpPr>
        <p:spPr>
          <a:xfrm>
            <a:off x="5422604" y="1509075"/>
            <a:ext cx="2103221" cy="3338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rPr>
              <a:t>OPPORTUNITIES</a:t>
            </a:r>
            <a:endParaRPr dirty="0">
              <a:solidFill>
                <a:schemeClr val="accent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928" name="Google Shape;928;p92"/>
          <p:cNvSpPr txBox="1">
            <a:spLocks noGrp="1"/>
          </p:cNvSpPr>
          <p:nvPr>
            <p:ph type="title" idx="7"/>
          </p:nvPr>
        </p:nvSpPr>
        <p:spPr>
          <a:xfrm>
            <a:off x="5272526" y="3097125"/>
            <a:ext cx="2253300" cy="3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Rozha One"/>
                <a:ea typeface="Rozha One"/>
                <a:cs typeface="Rozha One"/>
                <a:sym typeface="Rozha One"/>
              </a:rPr>
              <a:t>THREATS</a:t>
            </a:r>
            <a:endParaRPr>
              <a:solidFill>
                <a:schemeClr val="accent1"/>
              </a:solidFill>
              <a:latin typeface="Rozha One"/>
              <a:ea typeface="Rozha One"/>
              <a:cs typeface="Rozha One"/>
              <a:sym typeface="Rozha One"/>
            </a:endParaRPr>
          </a:p>
        </p:txBody>
      </p:sp>
      <p:sp>
        <p:nvSpPr>
          <p:cNvPr id="929" name="Google Shape;929;p92"/>
          <p:cNvSpPr txBox="1">
            <a:spLocks noGrp="1"/>
          </p:cNvSpPr>
          <p:nvPr>
            <p:ph type="subTitle" idx="8"/>
          </p:nvPr>
        </p:nvSpPr>
        <p:spPr>
          <a:xfrm>
            <a:off x="5156297" y="3469351"/>
            <a:ext cx="2732700" cy="7913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US" dirty="0"/>
          </a:p>
          <a:p>
            <a:pPr marL="0" indent="0" algn="l"/>
            <a:r>
              <a:rPr lang="en-US" dirty="0"/>
              <a:t>1.Competes with solar, LPG, and</a:t>
            </a:r>
          </a:p>
          <a:p>
            <a:pPr marL="0" indent="0" algn="l"/>
            <a:r>
              <a:rPr lang="en-US" dirty="0"/>
              <a:t>Other renewables.</a:t>
            </a:r>
            <a:br>
              <a:rPr lang="en-US" dirty="0"/>
            </a:br>
            <a:r>
              <a:rPr lang="en-US" dirty="0"/>
              <a:t>2.Safety, cultural, and technical</a:t>
            </a:r>
          </a:p>
          <a:p>
            <a:pPr marL="0" indent="0" algn="l"/>
            <a:r>
              <a:rPr lang="en-US" dirty="0"/>
              <a:t>risks in early stages.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50" name="Google Shape;950;p92"/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92">
            <a:hlinkClick r:id="" action="ppaction://hlinkshowjump?jump=previousslide"/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92"/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92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5B3DAE-06DD-49AE-A473-5320883A7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8195" y="1799404"/>
            <a:ext cx="3363030" cy="1052771"/>
          </a:xfrm>
        </p:spPr>
        <p:txBody>
          <a:bodyPr/>
          <a:lstStyle/>
          <a:p>
            <a:pPr algn="just"/>
            <a:r>
              <a:rPr lang="en-US" dirty="0"/>
              <a:t>1.Modular, scalable methane solution</a:t>
            </a:r>
          </a:p>
          <a:p>
            <a:pPr algn="just"/>
            <a:r>
              <a:rPr lang="en-US" dirty="0"/>
              <a:t>for rural areas.</a:t>
            </a:r>
          </a:p>
          <a:p>
            <a:pPr algn="just"/>
            <a:r>
              <a:rPr lang="en-US" dirty="0"/>
              <a:t>2.Generates income via gas, biomass,</a:t>
            </a:r>
          </a:p>
          <a:p>
            <a:pPr algn="just"/>
            <a:r>
              <a:rPr lang="en-US" dirty="0"/>
              <a:t>and carbon credits.</a:t>
            </a:r>
          </a:p>
          <a:p>
            <a:endParaRPr lang="en-IN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D2A3C93-9BDE-65F3-7D71-AC7B3F3103E2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4956157" y="1799404"/>
            <a:ext cx="3132980" cy="712263"/>
          </a:xfrm>
        </p:spPr>
        <p:txBody>
          <a:bodyPr/>
          <a:lstStyle/>
          <a:p>
            <a:pPr algn="just"/>
            <a:r>
              <a:rPr lang="en-US" dirty="0"/>
              <a:t>1.Government subsidies and carbon</a:t>
            </a:r>
          </a:p>
          <a:p>
            <a:pPr algn="just"/>
            <a:r>
              <a:rPr lang="en-US" dirty="0"/>
              <a:t>markets support adoption.</a:t>
            </a:r>
          </a:p>
          <a:p>
            <a:pPr algn="just"/>
            <a:r>
              <a:rPr lang="en-US" dirty="0"/>
              <a:t>2.Rising rural demand for clean</a:t>
            </a:r>
          </a:p>
          <a:p>
            <a:pPr algn="just"/>
            <a:r>
              <a:rPr lang="en-US" dirty="0"/>
              <a:t>energy solutions.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93"/>
          <p:cNvSpPr txBox="1">
            <a:spLocks noGrp="1"/>
          </p:cNvSpPr>
          <p:nvPr>
            <p:ph type="title"/>
          </p:nvPr>
        </p:nvSpPr>
        <p:spPr>
          <a:xfrm>
            <a:off x="567071" y="491914"/>
            <a:ext cx="8239254" cy="567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PESTEL </a:t>
            </a:r>
            <a:r>
              <a:rPr lang="en-US" sz="4000" dirty="0"/>
              <a:t>Analysis</a:t>
            </a:r>
            <a:endParaRPr sz="3600" dirty="0">
              <a:solidFill>
                <a:schemeClr val="dk1"/>
              </a:solidFill>
            </a:endParaRPr>
          </a:p>
        </p:txBody>
      </p:sp>
      <p:sp>
        <p:nvSpPr>
          <p:cNvPr id="962" name="Google Shape;962;p93"/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93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247A9DD-AEBE-3BA6-ED40-632903BD70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334681"/>
              </p:ext>
            </p:extLst>
          </p:nvPr>
        </p:nvGraphicFramePr>
        <p:xfrm>
          <a:off x="294567" y="1401922"/>
          <a:ext cx="8554866" cy="3249664"/>
        </p:xfrm>
        <a:graphic>
          <a:graphicData uri="http://schemas.openxmlformats.org/drawingml/2006/table">
            <a:tbl>
              <a:tblPr/>
              <a:tblGrid>
                <a:gridCol w="2015645">
                  <a:extLst>
                    <a:ext uri="{9D8B030D-6E8A-4147-A177-3AD203B41FA5}">
                      <a16:colId xmlns:a16="http://schemas.microsoft.com/office/drawing/2014/main" val="998425970"/>
                    </a:ext>
                  </a:extLst>
                </a:gridCol>
                <a:gridCol w="6539221">
                  <a:extLst>
                    <a:ext uri="{9D8B030D-6E8A-4147-A177-3AD203B41FA5}">
                      <a16:colId xmlns:a16="http://schemas.microsoft.com/office/drawing/2014/main" val="3078881627"/>
                    </a:ext>
                  </a:extLst>
                </a:gridCol>
              </a:tblGrid>
              <a:tr h="231390">
                <a:tc>
                  <a:txBody>
                    <a:bodyPr/>
                    <a:lstStyle/>
                    <a:p>
                      <a:r>
                        <a:rPr lang="en-IN" sz="1100" b="1" dirty="0"/>
                        <a:t>Factor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100" b="1" dirty="0"/>
                        <a:t>Key Points 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1456651"/>
                  </a:ext>
                </a:extLst>
              </a:tr>
              <a:tr h="555336">
                <a:tc>
                  <a:txBody>
                    <a:bodyPr/>
                    <a:lstStyle/>
                    <a:p>
                      <a:r>
                        <a:rPr lang="en-IN" sz="1100" b="1" dirty="0"/>
                        <a:t>Political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Govt. biogas schemes (NBMMP) offer 30–40% subsidies. Global Methane Pledge supports growth.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3041117"/>
                  </a:ext>
                </a:extLst>
              </a:tr>
              <a:tr h="393363">
                <a:tc>
                  <a:txBody>
                    <a:bodyPr/>
                    <a:lstStyle/>
                    <a:p>
                      <a:r>
                        <a:rPr lang="en-IN" sz="1100" b="1" dirty="0"/>
                        <a:t>Economic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Carbon credits &amp; fuel savings offer strong ROI. High initial cost remains a key barrier.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50498389"/>
                  </a:ext>
                </a:extLst>
              </a:tr>
              <a:tr h="555336">
                <a:tc>
                  <a:txBody>
                    <a:bodyPr/>
                    <a:lstStyle/>
                    <a:p>
                      <a:r>
                        <a:rPr lang="en-IN" sz="1100" b="1" dirty="0"/>
                        <a:t>Social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Improves rural energy access, health &amp; livelihoods. Needs awareness &amp; cultural acceptance.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7528653"/>
                  </a:ext>
                </a:extLst>
              </a:tr>
              <a:tr h="555336">
                <a:tc>
                  <a:txBody>
                    <a:bodyPr/>
                    <a:lstStyle/>
                    <a:p>
                      <a:r>
                        <a:rPr lang="en-IN" sz="1100" b="1"/>
                        <a:t>Technological</a:t>
                      </a:r>
                      <a:endParaRPr lang="en-IN" sz="110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Modular design &amp; remote sensors boost scalability. Training needed to manage methane systems.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7885163"/>
                  </a:ext>
                </a:extLst>
              </a:tr>
              <a:tr h="555336">
                <a:tc>
                  <a:txBody>
                    <a:bodyPr/>
                    <a:lstStyle/>
                    <a:p>
                      <a:r>
                        <a:rPr lang="en-IN" sz="1100" b="1" dirty="0"/>
                        <a:t>Environmental</a:t>
                      </a:r>
                      <a:endParaRPr lang="en-IN" sz="1100" dirty="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Cuts potent methane emissions; aids circular farming. Supports waste-to-energy and soil health.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684507"/>
                  </a:ext>
                </a:extLst>
              </a:tr>
              <a:tr h="393363">
                <a:tc>
                  <a:txBody>
                    <a:bodyPr/>
                    <a:lstStyle/>
                    <a:p>
                      <a:r>
                        <a:rPr lang="en-IN" sz="1100" b="1"/>
                        <a:t>Legal</a:t>
                      </a:r>
                      <a:endParaRPr lang="en-IN" sz="1100"/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Must follow biogas safety and waste rules. Certification needed for carbon credit claims.</a:t>
                      </a:r>
                    </a:p>
                  </a:txBody>
                  <a:tcPr marL="73955" marR="73955" marT="36977" marB="36977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24928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p94"/>
          <p:cNvSpPr txBox="1">
            <a:spLocks noGrp="1"/>
          </p:cNvSpPr>
          <p:nvPr>
            <p:ph type="title"/>
          </p:nvPr>
        </p:nvSpPr>
        <p:spPr>
          <a:xfrm>
            <a:off x="1089588" y="497418"/>
            <a:ext cx="6964823" cy="2891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4400" dirty="0"/>
              <a:t>Customer Persona</a:t>
            </a:r>
            <a:r>
              <a:rPr lang="en-IN" sz="3600" dirty="0"/>
              <a:t> </a:t>
            </a:r>
            <a:endParaRPr sz="4400" dirty="0">
              <a:solidFill>
                <a:schemeClr val="dk1"/>
              </a:solidFill>
            </a:endParaRPr>
          </a:p>
        </p:txBody>
      </p:sp>
      <p:sp>
        <p:nvSpPr>
          <p:cNvPr id="982" name="Google Shape;982;p94"/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94">
            <a:hlinkClick r:id="" action="ppaction://hlinkshowjump?jump=previousslide"/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94"/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94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5787955-49BA-6060-A1DE-6BED6984E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6239974"/>
              </p:ext>
            </p:extLst>
          </p:nvPr>
        </p:nvGraphicFramePr>
        <p:xfrm>
          <a:off x="0" y="1562820"/>
          <a:ext cx="9144000" cy="3959451"/>
        </p:xfrm>
        <a:graphic>
          <a:graphicData uri="http://schemas.openxmlformats.org/drawingml/2006/table">
            <a:tbl>
              <a:tblPr/>
              <a:tblGrid>
                <a:gridCol w="2119423">
                  <a:extLst>
                    <a:ext uri="{9D8B030D-6E8A-4147-A177-3AD203B41FA5}">
                      <a16:colId xmlns:a16="http://schemas.microsoft.com/office/drawing/2014/main" val="3354911003"/>
                    </a:ext>
                  </a:extLst>
                </a:gridCol>
                <a:gridCol w="7024577">
                  <a:extLst>
                    <a:ext uri="{9D8B030D-6E8A-4147-A177-3AD203B41FA5}">
                      <a16:colId xmlns:a16="http://schemas.microsoft.com/office/drawing/2014/main" val="1415531529"/>
                    </a:ext>
                  </a:extLst>
                </a:gridCol>
              </a:tblGrid>
              <a:tr h="236505">
                <a:tc>
                  <a:txBody>
                    <a:bodyPr/>
                    <a:lstStyle/>
                    <a:p>
                      <a:r>
                        <a:rPr lang="en-IN" sz="1200" b="1" dirty="0"/>
                        <a:t>Point</a:t>
                      </a:r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sz="1200" b="1"/>
                        <a:t>Details</a:t>
                      </a:r>
                      <a:endParaRPr lang="en-IN" sz="120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3974956"/>
                  </a:ext>
                </a:extLst>
              </a:tr>
              <a:tr h="424606">
                <a:tc>
                  <a:txBody>
                    <a:bodyPr/>
                    <a:lstStyle/>
                    <a:p>
                      <a:r>
                        <a:rPr lang="en-IN" sz="1200" b="1" dirty="0"/>
                        <a:t>Name &amp; Profile</a:t>
                      </a:r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Ramesh Kumar Singh, 42, dairy farmer &amp; small-scale rice cultivator, Rural UP, joint family of 6, 2 acres paddy + 10–15 dairy cattle</a:t>
                      </a:r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9650750"/>
                  </a:ext>
                </a:extLst>
              </a:tr>
              <a:tr h="6127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200" b="1" dirty="0"/>
                        <a:t>Goals &amp; Motivations</a:t>
                      </a:r>
                      <a:endParaRPr lang="en-IN" sz="12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Reduce fuel costs, eliminate manure smell, improve crop yield, increase income from surplus biogas/biomass, support eco-friendly practices</a:t>
                      </a:r>
                    </a:p>
                    <a:p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094998"/>
                  </a:ext>
                </a:extLst>
              </a:tr>
              <a:tr h="6127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200" b="1" dirty="0"/>
                        <a:t>Buying </a:t>
                      </a:r>
                      <a:r>
                        <a:rPr lang="en-IN" sz="1200" b="1" dirty="0" err="1"/>
                        <a:t>Behavior</a:t>
                      </a:r>
                      <a:endParaRPr lang="en-IN" sz="120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Influenced by community leaders and cooperative members, prefers demos, trusts local providers, willing to pay if savings and low maintenance assured</a:t>
                      </a:r>
                    </a:p>
                    <a:p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8621775"/>
                  </a:ext>
                </a:extLst>
              </a:tr>
              <a:tr h="6127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200" b="1" dirty="0"/>
                        <a:t>Key Product Expectations</a:t>
                      </a:r>
                      <a:endParaRPr lang="en-IN" sz="1200" dirty="0"/>
                    </a:p>
                    <a:p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/>
                        <a:t>Affordable with subsidies/financing, simple operation, durable design for rural conditions, quick ROI (2–3 years), continuous support and training</a:t>
                      </a:r>
                    </a:p>
                    <a:p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3337707"/>
                  </a:ext>
                </a:extLst>
              </a:tr>
              <a:tr h="6127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200" b="1" dirty="0"/>
                        <a:t>Marketing Channels</a:t>
                      </a:r>
                      <a:endParaRPr lang="en-IN" sz="1200" dirty="0"/>
                    </a:p>
                    <a:p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sz="1200" dirty="0"/>
                        <a:t>Village awareness programs, KVK demos, WhatsApp videos, regional pamphlets, partnerships with dairy cooperatives &amp; </a:t>
                      </a:r>
                      <a:r>
                        <a:rPr lang="en-IN" sz="1200" dirty="0" err="1"/>
                        <a:t>agri</a:t>
                      </a:r>
                      <a:r>
                        <a:rPr lang="en-IN" sz="1200" dirty="0"/>
                        <a:t>-input dealers</a:t>
                      </a:r>
                    </a:p>
                    <a:p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1962266"/>
                  </a:ext>
                </a:extLst>
              </a:tr>
              <a:tr h="423756"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9209612"/>
                  </a:ext>
                </a:extLst>
              </a:tr>
              <a:tr h="423756"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IN" sz="1200" dirty="0"/>
                    </a:p>
                  </a:txBody>
                  <a:tcPr marL="47062" marR="47062" marT="23531" marB="2353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85735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7">
          <a:extLst>
            <a:ext uri="{FF2B5EF4-FFF2-40B4-BE49-F238E27FC236}">
              <a16:creationId xmlns:a16="http://schemas.microsoft.com/office/drawing/2014/main" id="{99D4FD70-720D-C3C5-5B88-3FC08CBBC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94">
            <a:extLst>
              <a:ext uri="{FF2B5EF4-FFF2-40B4-BE49-F238E27FC236}">
                <a16:creationId xmlns:a16="http://schemas.microsoft.com/office/drawing/2014/main" id="{5DEF56B9-DF0C-DAE7-D5BE-B8A8B7967546}"/>
              </a:ext>
            </a:extLst>
          </p:cNvPr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94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6CBD14DA-9E73-8EF8-2879-54A0865D212F}"/>
              </a:ext>
            </a:extLst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94">
            <a:extLst>
              <a:ext uri="{FF2B5EF4-FFF2-40B4-BE49-F238E27FC236}">
                <a16:creationId xmlns:a16="http://schemas.microsoft.com/office/drawing/2014/main" id="{4F496C18-7F57-1B66-2596-E616A14CB4F9}"/>
              </a:ext>
            </a:extLst>
          </p:cNvPr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94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6A081521-13E2-A17C-E973-ED5F07BA81F8}"/>
              </a:ext>
            </a:extLst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6B90E1-9A14-F81D-1E2A-C05A1326E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015" y="1121568"/>
            <a:ext cx="4321969" cy="255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491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83"/>
          <p:cNvSpPr txBox="1">
            <a:spLocks noGrp="1"/>
          </p:cNvSpPr>
          <p:nvPr>
            <p:ph type="title" idx="15"/>
          </p:nvPr>
        </p:nvSpPr>
        <p:spPr>
          <a:xfrm>
            <a:off x="638975" y="683125"/>
            <a:ext cx="7590625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>
                <a:solidFill>
                  <a:schemeClr val="dk1"/>
                </a:solidFill>
              </a:rPr>
              <a:t>TABLE OF CONTENTS</a:t>
            </a:r>
            <a:endParaRPr sz="4400" b="1" dirty="0">
              <a:solidFill>
                <a:schemeClr val="dk1"/>
              </a:solidFill>
            </a:endParaRPr>
          </a:p>
        </p:txBody>
      </p:sp>
      <p:sp>
        <p:nvSpPr>
          <p:cNvPr id="755" name="Google Shape;755;p83"/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83">
            <a:hlinkClick r:id="" action="ppaction://hlinkshowjump?jump=previousslide"/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B8B8724-5B74-8DFE-8A53-928AC32F8651}"/>
              </a:ext>
            </a:extLst>
          </p:cNvPr>
          <p:cNvSpPr txBox="1"/>
          <p:nvPr/>
        </p:nvSpPr>
        <p:spPr>
          <a:xfrm>
            <a:off x="257175" y="1612833"/>
            <a:ext cx="64222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BUSINESS IDEA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TECHNOLOGY AND PROCESS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IMPACT AND BENEFIT ON ENVIRONMENT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BUSINESS MODEL 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SWOT ANALYSIS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PESTEL ANALYSIS</a:t>
            </a:r>
          </a:p>
          <a:p>
            <a:r>
              <a:rPr lang="en-IN" sz="2000" b="1" dirty="0">
                <a:solidFill>
                  <a:schemeClr val="dk1"/>
                </a:solidFill>
                <a:latin typeface="Barlow"/>
              </a:rPr>
              <a:t>CUSTOMER PERSONA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7DAFCD14-90AB-8E50-8480-A1DE319D0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430" y="1612833"/>
            <a:ext cx="2143125" cy="21431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84"/>
          <p:cNvSpPr txBox="1">
            <a:spLocks noGrp="1"/>
          </p:cNvSpPr>
          <p:nvPr>
            <p:ph type="title"/>
          </p:nvPr>
        </p:nvSpPr>
        <p:spPr>
          <a:xfrm>
            <a:off x="155944" y="540250"/>
            <a:ext cx="9143999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/>
              <a:t>Problem: High Methane Emissions from Agriculture</a:t>
            </a:r>
            <a:br>
              <a:rPr lang="en-US" sz="2800" b="1" dirty="0"/>
            </a:b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764" name="Google Shape;764;p84"/>
          <p:cNvSpPr txBox="1">
            <a:spLocks noGrp="1"/>
          </p:cNvSpPr>
          <p:nvPr>
            <p:ph type="body" idx="1"/>
          </p:nvPr>
        </p:nvSpPr>
        <p:spPr>
          <a:xfrm>
            <a:off x="155944" y="1497475"/>
            <a:ext cx="4602181" cy="2519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b="1" dirty="0"/>
              <a:t>Why It Matters: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Methane (CH₄)</a:t>
            </a:r>
            <a:r>
              <a:rPr lang="en-US" dirty="0"/>
              <a:t> is a greenhouse gas that is </a:t>
            </a:r>
            <a:r>
              <a:rPr lang="en-US" b="1" dirty="0"/>
              <a:t>84x more potent than CO₂</a:t>
            </a:r>
            <a:r>
              <a:rPr lang="en-US" dirty="0"/>
              <a:t> over a 20-year period.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Agriculture contributes </a:t>
            </a:r>
            <a:r>
              <a:rPr lang="en-US" b="1" dirty="0"/>
              <a:t>~40% of global methane emissions</a:t>
            </a:r>
            <a:r>
              <a:rPr lang="en-US" dirty="0"/>
              <a:t>, mainly from: </a:t>
            </a:r>
            <a:r>
              <a:rPr lang="en-US" b="1" dirty="0"/>
              <a:t>Enteric fermentation, rice paddies , manure management </a:t>
            </a:r>
          </a:p>
          <a:p>
            <a:pPr marL="152400" indent="0">
              <a:buNone/>
            </a:pPr>
            <a:r>
              <a:rPr lang="en-US" dirty="0"/>
              <a:t> </a:t>
            </a:r>
          </a:p>
          <a:p>
            <a:pPr marL="457200" lvl="1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400" b="1" dirty="0">
                <a:latin typeface="Barlow"/>
                <a:sym typeface="Barlow"/>
              </a:rPr>
              <a:t>Current Status: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problem is </a:t>
            </a:r>
            <a:r>
              <a:rPr lang="en-US" b="1" dirty="0"/>
              <a:t>under-addressed in India and many developing countries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No widespread tech solutions at the </a:t>
            </a:r>
            <a:r>
              <a:rPr lang="en-US" b="1" dirty="0"/>
              <a:t>village or farm level</a:t>
            </a:r>
            <a:r>
              <a:rPr lang="en-US" dirty="0"/>
              <a:t> to manage methane.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Farmers have </a:t>
            </a:r>
            <a:r>
              <a:rPr lang="en-US" b="1" dirty="0"/>
              <a:t>no incentive or system</a:t>
            </a:r>
            <a:r>
              <a:rPr lang="en-US" dirty="0"/>
              <a:t> to reduce methane on their own</a:t>
            </a:r>
          </a:p>
          <a:p>
            <a:pPr>
              <a:buNone/>
            </a:pP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1C3B9B-FB10-DDBE-4FA3-91B54BEF7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418" y="1764506"/>
            <a:ext cx="2500312" cy="25003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85"/>
          <p:cNvSpPr txBox="1">
            <a:spLocks noGrp="1"/>
          </p:cNvSpPr>
          <p:nvPr>
            <p:ph type="title"/>
          </p:nvPr>
        </p:nvSpPr>
        <p:spPr>
          <a:xfrm>
            <a:off x="85060" y="945835"/>
            <a:ext cx="8419915" cy="6379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IN" sz="4000" b="1" dirty="0" err="1"/>
              <a:t>MethanoMine</a:t>
            </a:r>
            <a:r>
              <a:rPr lang="en-IN" sz="4000" b="1" dirty="0"/>
              <a:t> </a:t>
            </a:r>
            <a:r>
              <a:rPr lang="en-IN" sz="2800" b="1" dirty="0"/>
              <a:t>– </a:t>
            </a:r>
            <a:br>
              <a:rPr lang="en-IN" b="1" dirty="0"/>
            </a:br>
            <a:endParaRPr dirty="0"/>
          </a:p>
        </p:txBody>
      </p:sp>
      <p:sp>
        <p:nvSpPr>
          <p:cNvPr id="783" name="Google Shape;783;p85"/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85">
            <a:hlinkClick r:id="" action="ppaction://hlinkshowjump?jump=previousslide"/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85"/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85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D4E37C-9AC0-AD87-E58F-18BE79E1D463}"/>
              </a:ext>
            </a:extLst>
          </p:cNvPr>
          <p:cNvSpPr txBox="1"/>
          <p:nvPr/>
        </p:nvSpPr>
        <p:spPr>
          <a:xfrm>
            <a:off x="85060" y="2232838"/>
            <a:ext cx="845997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 u="sng" dirty="0">
                <a:solidFill>
                  <a:schemeClr val="dk1"/>
                </a:solidFill>
                <a:latin typeface="Barlow"/>
                <a:sym typeface="Barlow"/>
              </a:rPr>
              <a:t>The Concept:</a:t>
            </a:r>
          </a:p>
          <a:p>
            <a:pPr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Set up modular methane capture plants at the village level near: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Dairy clusters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Rice fields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Community manure dumps.</a:t>
            </a:r>
          </a:p>
          <a:p>
            <a:pPr>
              <a:buNone/>
            </a:pPr>
            <a:r>
              <a:rPr lang="en-US" b="1" u="sng" dirty="0">
                <a:solidFill>
                  <a:schemeClr val="dk1"/>
                </a:solidFill>
                <a:latin typeface="Barlow"/>
                <a:sym typeface="Barlow"/>
              </a:rPr>
              <a:t>  These plants capture methane and either: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Convert it into biogas/electricity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Convert it into value-added products (like biochar or compost)</a:t>
            </a:r>
          </a:p>
          <a:p>
            <a:pPr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Use methanotroph microbes to convert methane into CO₂ and biomass, which is less harmful and can be used as feed or fertilizer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976307-84CE-202C-0E99-4685235AA5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157" y="1278731"/>
            <a:ext cx="2428875" cy="24288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8CFC39-3A01-8123-E038-82BFCCFA7C93}"/>
              </a:ext>
            </a:extLst>
          </p:cNvPr>
          <p:cNvSpPr txBox="1"/>
          <p:nvPr/>
        </p:nvSpPr>
        <p:spPr>
          <a:xfrm>
            <a:off x="0" y="1278731"/>
            <a:ext cx="611615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dk1"/>
                </a:solidFill>
                <a:latin typeface="Barlow"/>
                <a:sym typeface="Barlow"/>
              </a:rPr>
              <a:t>MethanoMine</a:t>
            </a: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 is an innovative, village-scale solution that captures methane emissions from agriculture—like cow dung, rice paddies, and manure pits—and converts them into clean energy, compost, or biomass using modular, low-cost "</a:t>
            </a:r>
            <a:r>
              <a:rPr lang="en-US" dirty="0" err="1">
                <a:solidFill>
                  <a:schemeClr val="dk1"/>
                </a:solidFill>
                <a:latin typeface="Barlow"/>
                <a:sym typeface="Barlow"/>
              </a:rPr>
              <a:t>MethanoPods</a:t>
            </a:r>
            <a:r>
              <a:rPr lang="en-US" dirty="0">
                <a:solidFill>
                  <a:schemeClr val="dk1"/>
                </a:solidFill>
                <a:latin typeface="Barlow"/>
                <a:sym typeface="Barlow"/>
              </a:rPr>
              <a:t>".</a:t>
            </a:r>
            <a:endParaRPr lang="en-IN" dirty="0">
              <a:solidFill>
                <a:schemeClr val="dk1"/>
              </a:solidFill>
              <a:latin typeface="Barlow"/>
              <a:sym typeface="Barlo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>
          <a:extLst>
            <a:ext uri="{FF2B5EF4-FFF2-40B4-BE49-F238E27FC236}">
              <a16:creationId xmlns:a16="http://schemas.microsoft.com/office/drawing/2014/main" id="{980D998A-A558-CC27-FFF6-1F2CEBF8B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FAB93B2-2FB0-2F2C-DAAF-4FEB9FBDA1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501" y="1020726"/>
            <a:ext cx="4614532" cy="3192223"/>
          </a:xfrm>
        </p:spPr>
        <p:txBody>
          <a:bodyPr/>
          <a:lstStyle/>
          <a:p>
            <a:pPr algn="just">
              <a:buNone/>
            </a:pPr>
            <a:r>
              <a:rPr lang="en-US" b="1" u="sng" dirty="0"/>
              <a:t>1. Methane Capture Mechanism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Anaerobic digesters</a:t>
            </a:r>
            <a:r>
              <a:rPr lang="en-US" dirty="0"/>
              <a:t> or covered lagoons for cow manure and paddy fields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Low-cost bio-covers trap methane and direct it to a central chamber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In rice fields: </a:t>
            </a:r>
            <a:r>
              <a:rPr lang="en-US" b="1" dirty="0"/>
              <a:t>alternate wetting and drying (AWD)</a:t>
            </a:r>
            <a:r>
              <a:rPr lang="en-US" dirty="0"/>
              <a:t> + piping network captures CH₄</a:t>
            </a:r>
          </a:p>
          <a:p>
            <a:pPr marL="114300" indent="0" algn="just">
              <a:buNone/>
            </a:pPr>
            <a:endParaRPr lang="en-US" dirty="0"/>
          </a:p>
          <a:p>
            <a:pPr algn="just">
              <a:buNone/>
            </a:pPr>
            <a:r>
              <a:rPr lang="en-US" b="1" u="sng" dirty="0"/>
              <a:t>2. Methane-to-Energy or Biomass Conversion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Install </a:t>
            </a:r>
            <a:r>
              <a:rPr lang="en-US" b="1" dirty="0"/>
              <a:t>microbial bio-reactors</a:t>
            </a:r>
            <a:r>
              <a:rPr lang="en-US" dirty="0"/>
              <a:t> that use </a:t>
            </a:r>
            <a:r>
              <a:rPr lang="en-US" b="1" dirty="0"/>
              <a:t>methanotrophs</a:t>
            </a:r>
            <a:r>
              <a:rPr lang="en-US" dirty="0"/>
              <a:t> (natural bacteria that “eat” methane)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These bacteria convert methane into </a:t>
            </a:r>
            <a:r>
              <a:rPr lang="en-US" b="1" dirty="0"/>
              <a:t>non-toxic biomass</a:t>
            </a:r>
            <a:r>
              <a:rPr lang="en-US" dirty="0"/>
              <a:t>, usable as </a:t>
            </a:r>
            <a:r>
              <a:rPr lang="en-US" b="1" dirty="0"/>
              <a:t>fertilizer, fish feed, or compost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Alternatively, use </a:t>
            </a:r>
            <a:r>
              <a:rPr lang="en-US" b="1" dirty="0"/>
              <a:t>methane as fuel</a:t>
            </a:r>
            <a:r>
              <a:rPr lang="en-US" dirty="0"/>
              <a:t> for </a:t>
            </a:r>
            <a:r>
              <a:rPr lang="en-US" b="1" dirty="0"/>
              <a:t>rural cooking or electricity</a:t>
            </a:r>
            <a:endParaRPr lang="en-US" dirty="0"/>
          </a:p>
          <a:p>
            <a:pPr marL="114300" indent="0">
              <a:buNone/>
            </a:pPr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05E1788-7088-CE2C-43E4-9E93011A58B1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883888" y="775449"/>
            <a:ext cx="2281293" cy="3192223"/>
          </a:xfrm>
        </p:spPr>
        <p:txBody>
          <a:bodyPr/>
          <a:lstStyle/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“MethanoPods” – Small, Scalable Methane Capture Units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Each pod is the size of a small shed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Can be set up near cow sheds, manure pits, or rice fields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Modular design, easy to assemble and maintain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Equipped with sensors and a basic control 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300" dirty="0"/>
              <a:t>Operates on solar or minimal grid electricity</a:t>
            </a:r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2ACC8-A680-4F14-5746-F165151CF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740" y="637953"/>
            <a:ext cx="3894360" cy="808075"/>
          </a:xfrm>
        </p:spPr>
        <p:txBody>
          <a:bodyPr/>
          <a:lstStyle/>
          <a:p>
            <a:r>
              <a:rPr lang="en-US" b="1" dirty="0"/>
              <a:t>How It Works:</a:t>
            </a:r>
            <a:br>
              <a:rPr lang="en-US" b="1" dirty="0"/>
            </a:br>
            <a:endParaRPr lang="en-IN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DF1FBED-530D-6FBB-44A2-2D70BEEC5E9C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5029902" y="584387"/>
            <a:ext cx="3475073" cy="737191"/>
          </a:xfrm>
        </p:spPr>
        <p:txBody>
          <a:bodyPr/>
          <a:lstStyle/>
          <a:p>
            <a:r>
              <a:rPr lang="en-US" b="1" dirty="0"/>
              <a:t>           Prototype / Product Idea:</a:t>
            </a:r>
            <a:br>
              <a:rPr lang="en-US" b="1" dirty="0"/>
            </a:br>
            <a:endParaRPr lang="en-IN" dirty="0"/>
          </a:p>
        </p:txBody>
      </p:sp>
      <p:sp>
        <p:nvSpPr>
          <p:cNvPr id="783" name="Google Shape;783;p85">
            <a:extLst>
              <a:ext uri="{FF2B5EF4-FFF2-40B4-BE49-F238E27FC236}">
                <a16:creationId xmlns:a16="http://schemas.microsoft.com/office/drawing/2014/main" id="{0408CBAA-22B5-BE28-8008-C5E761D991FC}"/>
              </a:ext>
            </a:extLst>
          </p:cNvPr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85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1E5D300-6AD5-DCC9-98B4-A55964602104}"/>
              </a:ext>
            </a:extLst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85">
            <a:extLst>
              <a:ext uri="{FF2B5EF4-FFF2-40B4-BE49-F238E27FC236}">
                <a16:creationId xmlns:a16="http://schemas.microsoft.com/office/drawing/2014/main" id="{524CF5BF-9722-3A28-2189-B6F2B9232FF2}"/>
              </a:ext>
            </a:extLst>
          </p:cNvPr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85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1A138B4-F204-0461-3BD4-D9C930F40E7C}"/>
              </a:ext>
            </a:extLst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E34438-A19B-9B3F-A907-ED04B8FAC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0424" y="1745299"/>
            <a:ext cx="17430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722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>
          <a:extLst>
            <a:ext uri="{FF2B5EF4-FFF2-40B4-BE49-F238E27FC236}">
              <a16:creationId xmlns:a16="http://schemas.microsoft.com/office/drawing/2014/main" id="{464BD479-9838-198F-90AB-CF39DE745A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88">
            <a:extLst>
              <a:ext uri="{FF2B5EF4-FFF2-40B4-BE49-F238E27FC236}">
                <a16:creationId xmlns:a16="http://schemas.microsoft.com/office/drawing/2014/main" id="{2809990B-4300-57AD-5C23-CB34EB856D4E}"/>
              </a:ext>
            </a:extLst>
          </p:cNvPr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8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3F605A7-242D-4510-ED88-7AADC97ED169}"/>
              </a:ext>
            </a:extLst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88">
            <a:extLst>
              <a:ext uri="{FF2B5EF4-FFF2-40B4-BE49-F238E27FC236}">
                <a16:creationId xmlns:a16="http://schemas.microsoft.com/office/drawing/2014/main" id="{4869C057-5C27-BA95-3993-7483B58FDCA5}"/>
              </a:ext>
            </a:extLst>
          </p:cNvPr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8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A2D7540-7AE7-EB62-E5F8-2CADEF6915D3}"/>
              </a:ext>
            </a:extLst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88">
            <a:extLst>
              <a:ext uri="{FF2B5EF4-FFF2-40B4-BE49-F238E27FC236}">
                <a16:creationId xmlns:a16="http://schemas.microsoft.com/office/drawing/2014/main" id="{D2818260-66AC-9B05-D3CC-646E76D0F88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71538" y="1119291"/>
            <a:ext cx="7179468" cy="4525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None/>
            </a:pPr>
            <a:r>
              <a:rPr lang="en-IN" sz="4400" b="1" dirty="0"/>
              <a:t>Technology &amp; Process</a:t>
            </a:r>
            <a:br>
              <a:rPr lang="en-IN" b="1" dirty="0"/>
            </a:br>
            <a:br>
              <a:rPr lang="en-US" b="1" dirty="0"/>
            </a:br>
            <a:endParaRPr dirty="0"/>
          </a:p>
        </p:txBody>
      </p:sp>
      <p:sp>
        <p:nvSpPr>
          <p:cNvPr id="857" name="Google Shape;857;p88">
            <a:extLst>
              <a:ext uri="{FF2B5EF4-FFF2-40B4-BE49-F238E27FC236}">
                <a16:creationId xmlns:a16="http://schemas.microsoft.com/office/drawing/2014/main" id="{B0DFC778-341A-577B-6255-5FBBB9F052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096" y="1334340"/>
            <a:ext cx="5400300" cy="29869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IN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Covered anaerobic digesters</a:t>
            </a:r>
            <a:r>
              <a:rPr lang="en-IN" dirty="0"/>
              <a:t> for manure and livestock waste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Bio-covers</a:t>
            </a:r>
            <a:r>
              <a:rPr lang="en-IN" dirty="0"/>
              <a:t> over paddy fields connected to a </a:t>
            </a:r>
            <a:r>
              <a:rPr lang="en-IN" b="1" dirty="0"/>
              <a:t>methane collection pipe network</a:t>
            </a:r>
            <a:endParaRPr lang="en-IN" dirty="0"/>
          </a:p>
          <a:p>
            <a:pPr algn="just">
              <a:buNone/>
            </a:pPr>
            <a:r>
              <a:rPr lang="en-IN" b="1" dirty="0"/>
              <a:t>Conversion options: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Biogas/Electricity</a:t>
            </a:r>
            <a:r>
              <a:rPr lang="en-IN" dirty="0"/>
              <a:t> – Burn methane for </a:t>
            </a:r>
            <a:r>
              <a:rPr lang="en-IN" b="1" dirty="0"/>
              <a:t>cooking fuel or rural power generation</a:t>
            </a:r>
            <a:endParaRPr lang="en-IN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Biomass via methanotroph bacteria</a:t>
            </a:r>
            <a:r>
              <a:rPr lang="en-IN" dirty="0"/>
              <a:t> – Bacteria consume methane and produce </a:t>
            </a:r>
            <a:r>
              <a:rPr lang="en-IN" b="1" dirty="0"/>
              <a:t>biomass for fertilizer or fish feed</a:t>
            </a:r>
            <a:endParaRPr lang="en-IN" dirty="0"/>
          </a:p>
          <a:p>
            <a:pPr algn="just">
              <a:buNone/>
            </a:pPr>
            <a:r>
              <a:rPr lang="en-IN" b="1" dirty="0"/>
              <a:t>Modular unit (“MethanoPod”) features: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dirty="0"/>
              <a:t>Small </a:t>
            </a:r>
            <a:r>
              <a:rPr lang="en-IN" b="1" dirty="0"/>
              <a:t>shed-sized unit</a:t>
            </a:r>
            <a:r>
              <a:rPr lang="en-IN" dirty="0"/>
              <a:t>, </a:t>
            </a:r>
            <a:r>
              <a:rPr lang="en-IN" b="1" dirty="0"/>
              <a:t>solar-powered</a:t>
            </a:r>
            <a:r>
              <a:rPr lang="en-IN" dirty="0"/>
              <a:t> controls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b="1" dirty="0"/>
              <a:t>Sensors</a:t>
            </a:r>
            <a:r>
              <a:rPr lang="en-IN" dirty="0"/>
              <a:t> for gas monitoring and system regulation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IN" dirty="0"/>
              <a:t>Easy to </a:t>
            </a:r>
            <a:r>
              <a:rPr lang="en-IN" b="1" dirty="0"/>
              <a:t>assemble, maintain, and relocate</a:t>
            </a:r>
            <a:endParaRPr lang="en-I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A00C35-46D4-9D9E-ED25-E80A7B826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0394" y="1502627"/>
            <a:ext cx="2650331" cy="265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16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>
          <a:extLst>
            <a:ext uri="{FF2B5EF4-FFF2-40B4-BE49-F238E27FC236}">
              <a16:creationId xmlns:a16="http://schemas.microsoft.com/office/drawing/2014/main" id="{CE0E0EED-DD03-58C7-92FD-4309FC6BB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88">
            <a:extLst>
              <a:ext uri="{FF2B5EF4-FFF2-40B4-BE49-F238E27FC236}">
                <a16:creationId xmlns:a16="http://schemas.microsoft.com/office/drawing/2014/main" id="{AA9D2DAC-422F-429B-82B5-BB0DDABE0571}"/>
              </a:ext>
            </a:extLst>
          </p:cNvPr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88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21854878-4A93-1AB2-CB33-0A4D546B8D7E}"/>
              </a:ext>
            </a:extLst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88">
            <a:extLst>
              <a:ext uri="{FF2B5EF4-FFF2-40B4-BE49-F238E27FC236}">
                <a16:creationId xmlns:a16="http://schemas.microsoft.com/office/drawing/2014/main" id="{043896EC-F97E-E54A-FFDF-BDB148041DE8}"/>
              </a:ext>
            </a:extLst>
          </p:cNvPr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88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C45D3CBB-0B20-83B5-BABB-972D5B547819}"/>
              </a:ext>
            </a:extLst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88">
            <a:extLst>
              <a:ext uri="{FF2B5EF4-FFF2-40B4-BE49-F238E27FC236}">
                <a16:creationId xmlns:a16="http://schemas.microsoft.com/office/drawing/2014/main" id="{B71C009F-4A06-D8EE-5E29-CCFE4F911CE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12652" y="149530"/>
            <a:ext cx="8218074" cy="10735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None/>
            </a:pPr>
            <a:br>
              <a:rPr lang="en-US" b="1" dirty="0"/>
            </a:br>
            <a:br>
              <a:rPr lang="en-US" sz="4400" b="1" dirty="0"/>
            </a:br>
            <a:r>
              <a:rPr lang="en-US" sz="4400" b="1" dirty="0"/>
              <a:t>Impact &amp; Benefits</a:t>
            </a:r>
            <a:br>
              <a:rPr lang="en-US" b="1" dirty="0"/>
            </a:br>
            <a:endParaRPr dirty="0"/>
          </a:p>
        </p:txBody>
      </p:sp>
      <p:sp>
        <p:nvSpPr>
          <p:cNvPr id="857" name="Google Shape;857;p88">
            <a:extLst>
              <a:ext uri="{FF2B5EF4-FFF2-40B4-BE49-F238E27FC236}">
                <a16:creationId xmlns:a16="http://schemas.microsoft.com/office/drawing/2014/main" id="{8D3B7B75-30CC-93BB-7942-DD4C5E9A4DF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67199" y="1184789"/>
            <a:ext cx="5054895" cy="29878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None/>
            </a:pPr>
            <a:endParaRPr lang="en-US" sz="1800" b="1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1" dirty="0"/>
              <a:t>Reduce methane emissions</a:t>
            </a:r>
            <a:r>
              <a:rPr lang="en-US" dirty="0"/>
              <a:t> in target areas by </a:t>
            </a:r>
            <a:r>
              <a:rPr lang="en-US" b="1" dirty="0"/>
              <a:t>50–70%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Lower overall </a:t>
            </a:r>
            <a:r>
              <a:rPr lang="en-US" b="1" dirty="0"/>
              <a:t>greenhouse gas footprint</a:t>
            </a:r>
            <a:r>
              <a:rPr lang="en-US" dirty="0"/>
              <a:t> of agriculture</a:t>
            </a:r>
          </a:p>
          <a:p>
            <a:pPr algn="just">
              <a:buNone/>
            </a:pPr>
            <a:r>
              <a:rPr lang="en-US" b="1" dirty="0"/>
              <a:t>Economic: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Provide </a:t>
            </a:r>
            <a:r>
              <a:rPr lang="en-US" b="1" dirty="0"/>
              <a:t>low-cost cooking gas or electricity</a:t>
            </a:r>
            <a:r>
              <a:rPr lang="en-US" dirty="0"/>
              <a:t> to rural households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Generate income from </a:t>
            </a:r>
            <a:r>
              <a:rPr lang="en-US" b="1" dirty="0"/>
              <a:t>by-products and carbon credits</a:t>
            </a:r>
            <a:endParaRPr lang="en-US" dirty="0"/>
          </a:p>
          <a:p>
            <a:pPr algn="just">
              <a:buNone/>
            </a:pPr>
            <a:r>
              <a:rPr lang="en-US" b="1" dirty="0"/>
              <a:t>Social: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Create </a:t>
            </a:r>
            <a:r>
              <a:rPr lang="en-US" b="1" dirty="0"/>
              <a:t>local employment opportunities</a:t>
            </a:r>
            <a:endParaRPr lang="en-US" dirty="0"/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Support </a:t>
            </a:r>
            <a:r>
              <a:rPr lang="en-US" b="1" dirty="0"/>
              <a:t>sustainable farming practices</a:t>
            </a:r>
            <a:endParaRPr lang="en-US" dirty="0"/>
          </a:p>
          <a:p>
            <a:pPr algn="just">
              <a:buNone/>
            </a:pPr>
            <a:r>
              <a:rPr lang="en-US" b="1" dirty="0"/>
              <a:t>Global alignment: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dirty="0"/>
              <a:t>Meets </a:t>
            </a:r>
            <a:r>
              <a:rPr lang="en-US" b="1" dirty="0"/>
              <a:t>SDG goals</a:t>
            </a:r>
            <a:r>
              <a:rPr lang="en-US" dirty="0"/>
              <a:t> for </a:t>
            </a:r>
            <a:r>
              <a:rPr lang="en-US" b="1" dirty="0"/>
              <a:t>climate action</a:t>
            </a:r>
            <a:r>
              <a:rPr lang="en-US" dirty="0"/>
              <a:t>, </a:t>
            </a:r>
            <a:r>
              <a:rPr lang="en-US" b="1" dirty="0"/>
              <a:t>clean energy</a:t>
            </a:r>
            <a:r>
              <a:rPr lang="en-US" dirty="0"/>
              <a:t>, and </a:t>
            </a:r>
            <a:r>
              <a:rPr lang="en-US" b="1" dirty="0"/>
              <a:t>sustainable agriculture</a:t>
            </a: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F05B0B-D683-C5DA-5300-25AB8058B7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398" y="1624306"/>
            <a:ext cx="3359290" cy="1876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097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D05A273-0A5E-207D-137F-3B162A1131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619" b="37518"/>
          <a:stretch>
            <a:fillRect/>
          </a:stretch>
        </p:blipFill>
        <p:spPr>
          <a:xfrm>
            <a:off x="114300" y="1114425"/>
            <a:ext cx="4619030" cy="29146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8C8C74-7E48-3E05-C1AB-5D61561E8E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2916"/>
          <a:stretch>
            <a:fillRect/>
          </a:stretch>
        </p:blipFill>
        <p:spPr>
          <a:xfrm>
            <a:off x="4886326" y="1503758"/>
            <a:ext cx="4093368" cy="190738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88"/>
          <p:cNvSpPr/>
          <p:nvPr/>
        </p:nvSpPr>
        <p:spPr>
          <a:xfrm rot="10800000">
            <a:off x="3376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88">
            <a:hlinkClick r:id="" action="ppaction://hlinkshowjump?jump=previousslide"/>
          </p:cNvPr>
          <p:cNvSpPr/>
          <p:nvPr/>
        </p:nvSpPr>
        <p:spPr>
          <a:xfrm rot="10800000">
            <a:off x="411875" y="4212949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88"/>
          <p:cNvSpPr/>
          <p:nvPr/>
        </p:nvSpPr>
        <p:spPr>
          <a:xfrm>
            <a:off x="8430725" y="4102700"/>
            <a:ext cx="375600" cy="375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88">
            <a:hlinkClick r:id="" action="ppaction://hlinkshowjump?jump=nextslide"/>
          </p:cNvPr>
          <p:cNvSpPr/>
          <p:nvPr/>
        </p:nvSpPr>
        <p:spPr>
          <a:xfrm>
            <a:off x="8504975" y="4212951"/>
            <a:ext cx="227100" cy="155100"/>
          </a:xfrm>
          <a:prstGeom prst="rightArrow">
            <a:avLst>
              <a:gd name="adj1" fmla="val 51031"/>
              <a:gd name="adj2" fmla="val 6236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D88293-54F3-A4ED-C34C-1F878C702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981" y="578644"/>
            <a:ext cx="6908007" cy="4000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25 Marketing Plan by Slidesgo">
  <a:themeElements>
    <a:clrScheme name="Simple Light">
      <a:dk1>
        <a:srgbClr val="696E72"/>
      </a:dk1>
      <a:lt1>
        <a:srgbClr val="FFFFFF"/>
      </a:lt1>
      <a:dk2>
        <a:srgbClr val="595959"/>
      </a:dk2>
      <a:lt2>
        <a:srgbClr val="EEEEEE"/>
      </a:lt2>
      <a:accent1>
        <a:srgbClr val="9EDDEF"/>
      </a:accent1>
      <a:accent2>
        <a:srgbClr val="96B3C1"/>
      </a:accent2>
      <a:accent3>
        <a:srgbClr val="D9D9D9"/>
      </a:accent3>
      <a:accent4>
        <a:srgbClr val="F7E5B7"/>
      </a:accent4>
      <a:accent5>
        <a:srgbClr val="D7E1EA"/>
      </a:accent5>
      <a:accent6>
        <a:srgbClr val="FFFFFF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905</Words>
  <Application>Microsoft Office PowerPoint</Application>
  <PresentationFormat>On-screen Show (16:9)</PresentationFormat>
  <Paragraphs>128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Rozha One</vt:lpstr>
      <vt:lpstr>Barlow Condensed</vt:lpstr>
      <vt:lpstr>Manjari</vt:lpstr>
      <vt:lpstr>Arial Rounded MT Bold</vt:lpstr>
      <vt:lpstr>Barlow</vt:lpstr>
      <vt:lpstr>2025 Marketing Plan by Slidesgo</vt:lpstr>
      <vt:lpstr>BUSINESS PLAN</vt:lpstr>
      <vt:lpstr>TABLE OF CONTENTS</vt:lpstr>
      <vt:lpstr>Problem: High Methane Emissions from Agriculture </vt:lpstr>
      <vt:lpstr>MethanoMine –  </vt:lpstr>
      <vt:lpstr>How It Works: </vt:lpstr>
      <vt:lpstr>Technology &amp; Process  </vt:lpstr>
      <vt:lpstr>  Impact &amp; Benefits </vt:lpstr>
      <vt:lpstr>PowerPoint Presentation</vt:lpstr>
      <vt:lpstr>PowerPoint Presentation</vt:lpstr>
      <vt:lpstr>SWOT</vt:lpstr>
      <vt:lpstr>PESTEL Analysis</vt:lpstr>
      <vt:lpstr>Customer Persona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shashi</dc:creator>
  <cp:lastModifiedBy>darshikaseth12@gmail.com</cp:lastModifiedBy>
  <cp:revision>5</cp:revision>
  <dcterms:modified xsi:type="dcterms:W3CDTF">2025-08-08T17:29:42Z</dcterms:modified>
</cp:coreProperties>
</file>